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62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CA695-4891-4270-AA07-9FB5363773F5}" type="datetimeFigureOut">
              <a:rPr lang="cs-CZ" smtClean="0"/>
              <a:pPr/>
              <a:t>22.8.2013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969B5-FDEF-4B53-826C-7F3B218EE88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3</a:t>
            </a:fld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sz="1200" dirty="0" smtClean="0"/>
              <a:t>Vlajka</a:t>
            </a:r>
            <a:r>
              <a:rPr lang="cs-CZ" sz="1200" baseline="0" dirty="0" smtClean="0"/>
              <a:t> - http://purplelining.deviantart.com/art/Czech-flag-63423351?q=boost%3Apopular%20czech%20republic%20flag&amp;qo=11</a:t>
            </a:r>
          </a:p>
          <a:p>
            <a:r>
              <a:rPr lang="cs-CZ" sz="1200" baseline="0" dirty="0" smtClean="0"/>
              <a:t>Mapa - http://lenkaborakova.deviantart.com/art/Map-of-the-Czech-Republic-188118295?q=boost%3Apopular%20czech%20republic%20map&amp;qo=70</a:t>
            </a:r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12</a:t>
            </a:fld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sz="1200" dirty="0" smtClean="0"/>
              <a:t>Vlajka</a:t>
            </a:r>
            <a:r>
              <a:rPr lang="cs-CZ" sz="1200" baseline="0" dirty="0" smtClean="0"/>
              <a:t> - http://purplelining.deviantart.com/art/Czech-flag-63423351?q=boost%3Apopular%20czech%20republic%20flag&amp;qo=11</a:t>
            </a:r>
          </a:p>
          <a:p>
            <a:r>
              <a:rPr lang="cs-CZ" sz="1200" baseline="0" dirty="0" smtClean="0"/>
              <a:t>Mapa - http://lenkaborakova.deviantart.com/art/Map-of-the-Czech-Republic-188118295?q=boost%3Apopular%20czech%20republic%20map&amp;qo=70</a:t>
            </a:r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13</a:t>
            </a:fld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sz="1200" dirty="0" smtClean="0"/>
              <a:t>Vlajka</a:t>
            </a:r>
            <a:r>
              <a:rPr lang="cs-CZ" sz="1200" baseline="0" dirty="0" smtClean="0"/>
              <a:t> - http://purplelining.deviantart.com/art/Czech-flag-63423351?q=boost%3Apopular%20czech%20republic%20flag&amp;qo=11</a:t>
            </a:r>
          </a:p>
          <a:p>
            <a:r>
              <a:rPr lang="cs-CZ" sz="1200" baseline="0" dirty="0" smtClean="0"/>
              <a:t>Mapa - http://lenkaborakova.deviantart.com/art/Map-of-the-Czech-Republic-188118295?q=boost%3Apopular%20czech%20republic%20map&amp;qo=70</a:t>
            </a:r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14</a:t>
            </a:fld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15</a:t>
            </a:fld>
            <a:endParaRPr lang="cs-C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16</a:t>
            </a:fld>
            <a:endParaRPr lang="cs-C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17</a:t>
            </a:fld>
            <a:endParaRPr lang="cs-C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18</a:t>
            </a:fld>
            <a:endParaRPr lang="cs-CZ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19</a:t>
            </a:fld>
            <a:endParaRPr lang="cs-CZ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20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8</a:t>
            </a:fld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sz="1200" dirty="0" smtClean="0"/>
              <a:t>Vlajka</a:t>
            </a:r>
            <a:r>
              <a:rPr lang="cs-CZ" sz="1200" baseline="0" dirty="0" smtClean="0"/>
              <a:t> - http://purplelining.deviantart.com/art/Czech-flag-63423351?q=boost%3Apopular%20czech%20republic%20flag&amp;qo=11</a:t>
            </a:r>
          </a:p>
          <a:p>
            <a:r>
              <a:rPr lang="cs-CZ" sz="1200" baseline="0" dirty="0" smtClean="0"/>
              <a:t>Mapa - http://lenkaborakova.deviantart.com/art/Map-of-the-Czech-Republic-188118295?q=boost%3Apopular%20czech%20republic%20map&amp;qo=70</a:t>
            </a:r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9</a:t>
            </a:fld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sz="1200" dirty="0" smtClean="0"/>
              <a:t>Vlajka</a:t>
            </a:r>
            <a:r>
              <a:rPr lang="cs-CZ" sz="1200" baseline="0" dirty="0" smtClean="0"/>
              <a:t> - http://purplelining.deviantart.com/art/Czech-flag-63423351?q=boost%3Apopular%20czech%20republic%20flag&amp;qo=11</a:t>
            </a:r>
          </a:p>
          <a:p>
            <a:r>
              <a:rPr lang="cs-CZ" sz="1200" baseline="0" dirty="0" smtClean="0"/>
              <a:t>Mapa - http://lenkaborakova.deviantart.com/art/Map-of-the-Czech-Republic-188118295?q=boost%3Apopular%20czech%20republic%20map&amp;qo=70</a:t>
            </a:r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sz="1200" dirty="0" smtClean="0"/>
              <a:t>Vlajka</a:t>
            </a:r>
            <a:r>
              <a:rPr lang="cs-CZ" sz="1200" baseline="0" dirty="0" smtClean="0"/>
              <a:t> - http://purplelining.deviantart.com/art/Czech-flag-63423351?q=boost%3Apopular%20czech%20republic%20flag&amp;qo=11</a:t>
            </a:r>
          </a:p>
          <a:p>
            <a:r>
              <a:rPr lang="cs-CZ" sz="1200" baseline="0" dirty="0" smtClean="0"/>
              <a:t>Mapa - http://lenkaborakova.deviantart.com/art/Map-of-the-Czech-Republic-188118295?q=boost%3Apopular%20czech%20republic%20map&amp;qo=70</a:t>
            </a:r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3F5B1F4-39DB-4108-89BA-DAD110D5AA02}" type="datetimeFigureOut">
              <a:rPr lang="cs-CZ" smtClean="0"/>
              <a:pPr/>
              <a:t>22.8.2013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ovací čár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ovací čár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22.8.2013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22.8.2013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22.8.2013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3F5B1F4-39DB-4108-89BA-DAD110D5AA02}" type="datetimeFigureOut">
              <a:rPr lang="cs-CZ" smtClean="0"/>
              <a:pPr/>
              <a:t>22.8.2013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ovací čár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ovací čár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22.8.2013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22.8.2013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22.8.2013</a:t>
            </a:fld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22.8.2013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22.8.2013</a:t>
            </a:fld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22.8.2013</a:t>
            </a:fld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3F5B1F4-39DB-4108-89BA-DAD110D5AA02}" type="datetimeFigureOut">
              <a:rPr lang="cs-CZ" smtClean="0"/>
              <a:pPr/>
              <a:t>22.8.2013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Soubor:EU_location_UK.png" TargetMode="External"/><Relationship Id="rId13" Type="http://schemas.openxmlformats.org/officeDocument/2006/relationships/hyperlink" Target="http://en.wikipedia.org/wiki/File:Europe_orthographic_Caucasus_Urals_boundary.svg" TargetMode="External"/><Relationship Id="rId3" Type="http://schemas.openxmlformats.org/officeDocument/2006/relationships/hyperlink" Target="http://www.deviantart.com/" TargetMode="External"/><Relationship Id="rId7" Type="http://schemas.openxmlformats.org/officeDocument/2006/relationships/hyperlink" Target="http://en.wikipedia.org/wiki/File:EU-France.svg" TargetMode="External"/><Relationship Id="rId12" Type="http://schemas.openxmlformats.org/officeDocument/2006/relationships/hyperlink" Target="http://purplelining.deviantart.com/art/Czech-flag-63423351?q=boost:popular%20czech%20republic%20flag&amp;qo=11" TargetMode="External"/><Relationship Id="rId17" Type="http://schemas.openxmlformats.org/officeDocument/2006/relationships/hyperlink" Target="http://cs.wikipedia.org/wiki/Soubor:EasternEurope1.png" TargetMode="External"/><Relationship Id="rId2" Type="http://schemas.openxmlformats.org/officeDocument/2006/relationships/notesSlide" Target="../notesSlides/notesSlide18.xml"/><Relationship Id="rId16" Type="http://schemas.openxmlformats.org/officeDocument/2006/relationships/hyperlink" Target="http://cs.wikipedia.org/wiki/Soubor:Central_Europe_(proposal_2).PN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cs.wikipedia.org/wiki/Soubor:Suedosteuropa.png" TargetMode="External"/><Relationship Id="rId11" Type="http://schemas.openxmlformats.org/officeDocument/2006/relationships/hyperlink" Target="http://cs.wikipedia.org/wiki/Soubor:Czech_Rep._-_Bohemia,_Moravia_and_Silesia_III.png" TargetMode="External"/><Relationship Id="rId5" Type="http://schemas.openxmlformats.org/officeDocument/2006/relationships/hyperlink" Target="http://cs.wikipedia.org/wiki/Soubor:Northern-Europe-map.svg" TargetMode="External"/><Relationship Id="rId15" Type="http://schemas.openxmlformats.org/officeDocument/2006/relationships/hyperlink" Target="http://cs.wikipedia.org/wiki/Soubor:Western-Europe-map.png" TargetMode="External"/><Relationship Id="rId10" Type="http://schemas.openxmlformats.org/officeDocument/2006/relationships/hyperlink" Target="http://lenkaborakova.deviantart.com/art/Map-of-the-Czech-Republic-188118295?q=boost:popular%20czech%20republic%20map&amp;qo=70" TargetMode="External"/><Relationship Id="rId4" Type="http://schemas.openxmlformats.org/officeDocument/2006/relationships/hyperlink" Target="http://www.cs.wikipedia.org/" TargetMode="External"/><Relationship Id="rId9" Type="http://schemas.openxmlformats.org/officeDocument/2006/relationships/hyperlink" Target="http://cs.wikipedia.org/wiki/Soubor:EU-Germany.svg" TargetMode="External"/><Relationship Id="rId14" Type="http://schemas.openxmlformats.org/officeDocument/2006/relationships/hyperlink" Target="http://cs.wikipedia.org/wiki/Soubor:Europe_countries_map_cs.p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hangingPunct="0"/>
            <a:r>
              <a:rPr lang="cs-CZ" b="1" dirty="0"/>
              <a:t>č. </a:t>
            </a:r>
            <a:r>
              <a:rPr lang="cs-CZ" b="1" dirty="0" smtClean="0"/>
              <a:t>21 – Česká republika a Evropa – opakování 8. a 9. ročník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12776"/>
            <a:ext cx="57531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Střední Evropa</a:t>
            </a:r>
            <a:endParaRPr lang="cs-CZ" dirty="0"/>
          </a:p>
        </p:txBody>
      </p:sp>
      <p:sp>
        <p:nvSpPr>
          <p:cNvPr id="1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6.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23528" y="162880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dirty="0" smtClean="0"/>
          </a:p>
          <a:p>
            <a:endParaRPr lang="en-US" sz="1600" dirty="0" smtClean="0"/>
          </a:p>
          <a:p>
            <a:endParaRPr lang="cs-CZ" sz="1600" dirty="0" smtClean="0"/>
          </a:p>
          <a:p>
            <a:endParaRPr lang="cs-CZ" sz="1600" dirty="0" smtClean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Německo je nejvyspělejší část střední Evropy.</a:t>
            </a:r>
          </a:p>
          <a:p>
            <a:r>
              <a:rPr lang="cs-CZ" dirty="0" smtClean="0"/>
              <a:t>Většina států patří do EU.</a:t>
            </a:r>
          </a:p>
          <a:p>
            <a:r>
              <a:rPr lang="cs-CZ" dirty="0" smtClean="0"/>
              <a:t>Do střední Evropy patří:</a:t>
            </a:r>
          </a:p>
          <a:p>
            <a:pPr lvl="1"/>
            <a:r>
              <a:rPr lang="cs-CZ" dirty="0" smtClean="0"/>
              <a:t>Slovinsko</a:t>
            </a:r>
          </a:p>
          <a:p>
            <a:pPr lvl="1"/>
            <a:r>
              <a:rPr lang="cs-CZ" dirty="0" smtClean="0"/>
              <a:t>Rakousko</a:t>
            </a:r>
          </a:p>
          <a:p>
            <a:pPr lvl="1"/>
            <a:r>
              <a:rPr lang="cs-CZ" dirty="0" smtClean="0"/>
              <a:t>Německo</a:t>
            </a:r>
          </a:p>
          <a:p>
            <a:pPr lvl="1"/>
            <a:r>
              <a:rPr lang="cs-CZ" dirty="0" smtClean="0"/>
              <a:t>Švýcarsko</a:t>
            </a:r>
          </a:p>
          <a:p>
            <a:pPr lvl="1"/>
            <a:r>
              <a:rPr lang="cs-CZ" dirty="0" smtClean="0"/>
              <a:t>Lichtenštejnsko</a:t>
            </a:r>
          </a:p>
          <a:p>
            <a:pPr lvl="1"/>
            <a:r>
              <a:rPr lang="cs-CZ" dirty="0" smtClean="0"/>
              <a:t>Maďarsko</a:t>
            </a:r>
          </a:p>
          <a:p>
            <a:pPr lvl="1"/>
            <a:r>
              <a:rPr lang="cs-CZ" dirty="0" smtClean="0"/>
              <a:t>Polsko</a:t>
            </a:r>
          </a:p>
          <a:p>
            <a:pPr lvl="1"/>
            <a:r>
              <a:rPr lang="cs-CZ" dirty="0" smtClean="0"/>
              <a:t>Česko</a:t>
            </a:r>
          </a:p>
          <a:p>
            <a:pPr lvl="1"/>
            <a:r>
              <a:rPr lang="cs-CZ" dirty="0" smtClean="0"/>
              <a:t>Slovensko</a:t>
            </a:r>
          </a:p>
          <a:p>
            <a:endParaRPr lang="cs-CZ" dirty="0" smtClean="0"/>
          </a:p>
        </p:txBody>
      </p:sp>
      <p:pic>
        <p:nvPicPr>
          <p:cNvPr id="8" name="Zástupný symbol pro obsah 7" descr="586px-Central_Europe_(proposal_2).PN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355976" y="1412776"/>
            <a:ext cx="3657600" cy="37387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Východní Evropa</a:t>
            </a:r>
            <a:endParaRPr lang="cs-CZ" dirty="0"/>
          </a:p>
        </p:txBody>
      </p:sp>
      <p:sp>
        <p:nvSpPr>
          <p:cNvPr id="1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6.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23528" y="162880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dirty="0" smtClean="0"/>
          </a:p>
          <a:p>
            <a:endParaRPr lang="en-US" sz="1600" dirty="0" smtClean="0"/>
          </a:p>
          <a:p>
            <a:endParaRPr lang="cs-CZ" sz="1600" dirty="0" smtClean="0"/>
          </a:p>
          <a:p>
            <a:endParaRPr lang="cs-CZ" sz="1600" dirty="0" smtClean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Druhá nejchudší část Evropy.</a:t>
            </a:r>
          </a:p>
          <a:p>
            <a:r>
              <a:rPr lang="cs-CZ" dirty="0" smtClean="0"/>
              <a:t>Většina států nepatří do EU.</a:t>
            </a:r>
          </a:p>
          <a:p>
            <a:r>
              <a:rPr lang="cs-CZ" dirty="0" smtClean="0"/>
              <a:t>Do východní Evropy patří:</a:t>
            </a:r>
          </a:p>
          <a:p>
            <a:pPr lvl="1"/>
            <a:r>
              <a:rPr lang="cs-CZ" dirty="0" smtClean="0"/>
              <a:t>Bělorusko</a:t>
            </a:r>
          </a:p>
          <a:p>
            <a:pPr lvl="1"/>
            <a:r>
              <a:rPr lang="cs-CZ" dirty="0" smtClean="0"/>
              <a:t>Moldavsko</a:t>
            </a:r>
          </a:p>
          <a:p>
            <a:pPr lvl="1"/>
            <a:r>
              <a:rPr lang="cs-CZ" dirty="0" smtClean="0"/>
              <a:t>Rusko</a:t>
            </a:r>
          </a:p>
          <a:p>
            <a:pPr lvl="1"/>
            <a:r>
              <a:rPr lang="cs-CZ" dirty="0" smtClean="0"/>
              <a:t>Ukrajina</a:t>
            </a:r>
          </a:p>
          <a:p>
            <a:endParaRPr lang="cs-CZ" dirty="0" smtClean="0"/>
          </a:p>
        </p:txBody>
      </p:sp>
      <p:pic>
        <p:nvPicPr>
          <p:cNvPr id="8" name="Zástupný symbol pro obsah 7" descr="586px-Central_Europe_(proposal_2).PN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355976" y="1916832"/>
            <a:ext cx="3657600" cy="30963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Severní Evropa</a:t>
            </a:r>
            <a:endParaRPr lang="cs-CZ" dirty="0"/>
          </a:p>
        </p:txBody>
      </p:sp>
      <p:sp>
        <p:nvSpPr>
          <p:cNvPr id="1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6.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23528" y="162880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dirty="0" smtClean="0"/>
          </a:p>
          <a:p>
            <a:endParaRPr lang="en-US" sz="1600" dirty="0" smtClean="0"/>
          </a:p>
          <a:p>
            <a:endParaRPr lang="cs-CZ" sz="1600" dirty="0" smtClean="0"/>
          </a:p>
          <a:p>
            <a:endParaRPr lang="cs-CZ" sz="1600" dirty="0" smtClean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Velmi vyspělá a bohatá část Evropy. Stejně jako západní Evropa.</a:t>
            </a:r>
          </a:p>
          <a:p>
            <a:r>
              <a:rPr lang="cs-CZ" dirty="0" smtClean="0"/>
              <a:t>Většina států patří do EU.</a:t>
            </a:r>
          </a:p>
          <a:p>
            <a:r>
              <a:rPr lang="cs-CZ" dirty="0" smtClean="0"/>
              <a:t>Do severní Evropy patří:</a:t>
            </a:r>
          </a:p>
          <a:p>
            <a:pPr lvl="1"/>
            <a:r>
              <a:rPr lang="cs-CZ" dirty="0" smtClean="0"/>
              <a:t>Dánsko</a:t>
            </a:r>
          </a:p>
          <a:p>
            <a:pPr lvl="1"/>
            <a:r>
              <a:rPr lang="cs-CZ" dirty="0" smtClean="0"/>
              <a:t>Estonsko</a:t>
            </a:r>
          </a:p>
          <a:p>
            <a:pPr lvl="1"/>
            <a:r>
              <a:rPr lang="cs-CZ" dirty="0" smtClean="0"/>
              <a:t>Finsko</a:t>
            </a:r>
          </a:p>
          <a:p>
            <a:pPr lvl="1"/>
            <a:r>
              <a:rPr lang="cs-CZ" dirty="0" smtClean="0"/>
              <a:t>Island</a:t>
            </a:r>
          </a:p>
          <a:p>
            <a:pPr lvl="1"/>
            <a:r>
              <a:rPr lang="cs-CZ" dirty="0" smtClean="0"/>
              <a:t>Litva</a:t>
            </a:r>
          </a:p>
          <a:p>
            <a:pPr lvl="1"/>
            <a:r>
              <a:rPr lang="cs-CZ" dirty="0" smtClean="0"/>
              <a:t>Lotyšsko</a:t>
            </a:r>
          </a:p>
          <a:p>
            <a:pPr lvl="1"/>
            <a:r>
              <a:rPr lang="cs-CZ" dirty="0" smtClean="0"/>
              <a:t>Norsko</a:t>
            </a:r>
          </a:p>
          <a:p>
            <a:pPr lvl="1"/>
            <a:r>
              <a:rPr lang="cs-CZ" dirty="0" smtClean="0"/>
              <a:t>Švédsko</a:t>
            </a:r>
          </a:p>
          <a:p>
            <a:endParaRPr lang="cs-CZ" dirty="0" smtClean="0"/>
          </a:p>
        </p:txBody>
      </p:sp>
      <p:pic>
        <p:nvPicPr>
          <p:cNvPr id="8" name="Zástupný symbol pro obsah 7" descr="586px-Central_Europe_(proposal_2).PN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355976" y="1850486"/>
            <a:ext cx="3657600" cy="27969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Jižní Evropa</a:t>
            </a:r>
            <a:endParaRPr lang="cs-CZ" dirty="0"/>
          </a:p>
        </p:txBody>
      </p:sp>
      <p:sp>
        <p:nvSpPr>
          <p:cNvPr id="1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6.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23528" y="162880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dirty="0" smtClean="0"/>
          </a:p>
          <a:p>
            <a:endParaRPr lang="en-US" sz="1600" dirty="0" smtClean="0"/>
          </a:p>
          <a:p>
            <a:endParaRPr lang="cs-CZ" sz="1600" dirty="0" smtClean="0"/>
          </a:p>
          <a:p>
            <a:endParaRPr lang="cs-CZ" sz="1600" dirty="0" smtClean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Nejteplejší část Evropy. Poměrně chudá část Evropy.</a:t>
            </a:r>
          </a:p>
          <a:p>
            <a:r>
              <a:rPr lang="cs-CZ" dirty="0" smtClean="0"/>
              <a:t>Většina států patří do EU.</a:t>
            </a:r>
          </a:p>
          <a:p>
            <a:r>
              <a:rPr lang="cs-CZ" dirty="0" smtClean="0"/>
              <a:t>Do jižní Evropy patří:</a:t>
            </a:r>
          </a:p>
          <a:p>
            <a:pPr lvl="1"/>
            <a:r>
              <a:rPr lang="cs-CZ" dirty="0" smtClean="0"/>
              <a:t>Itálie</a:t>
            </a:r>
          </a:p>
          <a:p>
            <a:pPr lvl="1"/>
            <a:r>
              <a:rPr lang="cs-CZ" dirty="0" smtClean="0"/>
              <a:t>Malta</a:t>
            </a:r>
          </a:p>
          <a:p>
            <a:pPr lvl="1"/>
            <a:r>
              <a:rPr lang="cs-CZ" dirty="0" smtClean="0"/>
              <a:t>Portugalsko</a:t>
            </a:r>
          </a:p>
          <a:p>
            <a:pPr lvl="1"/>
            <a:r>
              <a:rPr lang="cs-CZ" dirty="0" smtClean="0"/>
              <a:t>Španělsko</a:t>
            </a:r>
          </a:p>
          <a:p>
            <a:pPr lvl="1"/>
            <a:r>
              <a:rPr lang="cs-CZ" dirty="0" smtClean="0"/>
              <a:t>Vatikán</a:t>
            </a:r>
          </a:p>
          <a:p>
            <a:pPr lvl="1"/>
            <a:r>
              <a:rPr lang="cs-CZ" dirty="0" smtClean="0"/>
              <a:t>Andorra</a:t>
            </a:r>
          </a:p>
          <a:p>
            <a:endParaRPr lang="cs-CZ" dirty="0" smtClean="0"/>
          </a:p>
        </p:txBody>
      </p:sp>
      <p:pic>
        <p:nvPicPr>
          <p:cNvPr id="8" name="Zástupný symbol pro obsah 7" descr="586px-Central_Europe_(proposal_2).PN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355976" y="1883652"/>
            <a:ext cx="3657600" cy="27969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Jihovýchodní Evropa</a:t>
            </a:r>
            <a:endParaRPr lang="cs-CZ" dirty="0"/>
          </a:p>
        </p:txBody>
      </p:sp>
      <p:sp>
        <p:nvSpPr>
          <p:cNvPr id="1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6.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23528" y="162880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dirty="0" smtClean="0"/>
          </a:p>
          <a:p>
            <a:endParaRPr lang="en-US" sz="1600" dirty="0" smtClean="0"/>
          </a:p>
          <a:p>
            <a:endParaRPr lang="cs-CZ" sz="1600" dirty="0" smtClean="0"/>
          </a:p>
          <a:p>
            <a:endParaRPr lang="cs-CZ" sz="1600" dirty="0" smtClean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Nejchudší část Evropy.</a:t>
            </a:r>
          </a:p>
          <a:p>
            <a:r>
              <a:rPr lang="cs-CZ" dirty="0" smtClean="0"/>
              <a:t>Většina států nepatří do EU.</a:t>
            </a:r>
          </a:p>
          <a:p>
            <a:r>
              <a:rPr lang="cs-CZ" dirty="0" smtClean="0"/>
              <a:t>Do jihovýchodní Evropy patří:</a:t>
            </a:r>
          </a:p>
          <a:p>
            <a:pPr lvl="1"/>
            <a:r>
              <a:rPr lang="cs-CZ" dirty="0" smtClean="0"/>
              <a:t>Albánie</a:t>
            </a:r>
          </a:p>
          <a:p>
            <a:pPr lvl="1"/>
            <a:r>
              <a:rPr lang="cs-CZ" dirty="0" smtClean="0"/>
              <a:t>Bosna a Hercegovina</a:t>
            </a:r>
          </a:p>
          <a:p>
            <a:pPr lvl="1"/>
            <a:r>
              <a:rPr lang="cs-CZ" dirty="0" smtClean="0"/>
              <a:t>Bulharsko</a:t>
            </a:r>
          </a:p>
          <a:p>
            <a:pPr lvl="1"/>
            <a:r>
              <a:rPr lang="cs-CZ" dirty="0" smtClean="0"/>
              <a:t>Černá Hora</a:t>
            </a:r>
          </a:p>
          <a:p>
            <a:pPr lvl="1"/>
            <a:r>
              <a:rPr lang="cs-CZ" dirty="0" smtClean="0"/>
              <a:t>Chorvatsko</a:t>
            </a:r>
          </a:p>
          <a:p>
            <a:pPr lvl="1"/>
            <a:r>
              <a:rPr lang="cs-CZ" dirty="0" smtClean="0"/>
              <a:t>Maďarsko</a:t>
            </a:r>
          </a:p>
          <a:p>
            <a:pPr lvl="1"/>
            <a:r>
              <a:rPr lang="cs-CZ" dirty="0" smtClean="0"/>
              <a:t>Řecko</a:t>
            </a:r>
          </a:p>
          <a:p>
            <a:pPr lvl="1"/>
            <a:r>
              <a:rPr lang="cs-CZ" dirty="0" smtClean="0"/>
              <a:t>Makedonie</a:t>
            </a:r>
          </a:p>
          <a:p>
            <a:pPr lvl="1"/>
            <a:r>
              <a:rPr lang="cs-CZ" dirty="0" smtClean="0"/>
              <a:t>Rumunsko</a:t>
            </a:r>
          </a:p>
          <a:p>
            <a:pPr lvl="1"/>
            <a:r>
              <a:rPr lang="cs-CZ" dirty="0" smtClean="0"/>
              <a:t>Srbsko</a:t>
            </a:r>
          </a:p>
          <a:p>
            <a:pPr lvl="1"/>
            <a:r>
              <a:rPr lang="cs-CZ" dirty="0" smtClean="0"/>
              <a:t>Turecko</a:t>
            </a:r>
          </a:p>
        </p:txBody>
      </p:sp>
      <p:pic>
        <p:nvPicPr>
          <p:cNvPr id="8" name="Zástupný symbol pro obsah 7" descr="586px-Central_Europe_(proposal_2).PN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404778" y="1412776"/>
            <a:ext cx="3559996" cy="37387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Evropa - kontrola</a:t>
            </a:r>
            <a:endParaRPr lang="cs-CZ" dirty="0"/>
          </a:p>
        </p:txBody>
      </p:sp>
      <p:sp>
        <p:nvSpPr>
          <p:cNvPr id="1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6.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23528" y="162880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dirty="0" smtClean="0"/>
          </a:p>
          <a:p>
            <a:endParaRPr lang="en-US" sz="1600" dirty="0" smtClean="0"/>
          </a:p>
          <a:p>
            <a:endParaRPr lang="cs-CZ" sz="1600" dirty="0" smtClean="0"/>
          </a:p>
          <a:p>
            <a:endParaRPr lang="cs-CZ" sz="1600" dirty="0" smtClean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Najdeš Evropu na mapě světa? </a:t>
            </a:r>
          </a:p>
          <a:p>
            <a:r>
              <a:rPr lang="cs-CZ" dirty="0" smtClean="0"/>
              <a:t>Co je to EU? </a:t>
            </a:r>
          </a:p>
          <a:p>
            <a:r>
              <a:rPr lang="cs-CZ" dirty="0" smtClean="0"/>
              <a:t>Víš na kolik částí se Evropa dělí?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cs-CZ" dirty="0" smtClean="0"/>
              <a:t>Která část Evropy je nejbohatší a která je nejchudší?</a:t>
            </a:r>
          </a:p>
          <a:p>
            <a:r>
              <a:rPr lang="cs-CZ" dirty="0" smtClean="0"/>
              <a:t>Do jaké části Evropy patří Česká republika?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Důležité státy Evropy - Francie</a:t>
            </a:r>
            <a:endParaRPr lang="cs-CZ" dirty="0"/>
          </a:p>
        </p:txBody>
      </p:sp>
      <p:sp>
        <p:nvSpPr>
          <p:cNvPr id="1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6.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23528" y="162880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dirty="0" smtClean="0"/>
          </a:p>
          <a:p>
            <a:endParaRPr lang="en-US" sz="1600" dirty="0" smtClean="0"/>
          </a:p>
          <a:p>
            <a:endParaRPr lang="cs-CZ" sz="1600" dirty="0" smtClean="0"/>
          </a:p>
          <a:p>
            <a:endParaRPr lang="cs-CZ" sz="1600" dirty="0" smtClean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Hlavní město Francie je Paříž.</a:t>
            </a:r>
          </a:p>
          <a:p>
            <a:r>
              <a:rPr lang="cs-CZ" dirty="0" smtClean="0"/>
              <a:t>Francie se nalézá v západní Evropě.</a:t>
            </a:r>
          </a:p>
          <a:p>
            <a:r>
              <a:rPr lang="cs-CZ" dirty="0" smtClean="0"/>
              <a:t>Jeden z nevyspělejších států světa.</a:t>
            </a:r>
          </a:p>
          <a:p>
            <a:r>
              <a:rPr lang="cs-CZ" dirty="0" smtClean="0"/>
              <a:t>Ve Francii je nejvyšší hora Evropy – </a:t>
            </a:r>
            <a:r>
              <a:rPr lang="cs-CZ" dirty="0" err="1" smtClean="0"/>
              <a:t>Mont</a:t>
            </a:r>
            <a:r>
              <a:rPr lang="cs-CZ" dirty="0" smtClean="0"/>
              <a:t> </a:t>
            </a:r>
            <a:r>
              <a:rPr lang="cs-CZ" dirty="0" err="1" smtClean="0"/>
              <a:t>Blanc</a:t>
            </a:r>
            <a:r>
              <a:rPr lang="cs-CZ" dirty="0" smtClean="0"/>
              <a:t>.</a:t>
            </a:r>
          </a:p>
        </p:txBody>
      </p:sp>
      <p:pic>
        <p:nvPicPr>
          <p:cNvPr id="10" name="Zástupný symbol pro obsah 9" descr="713px-EU-France.svg.pn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427984" y="1916832"/>
            <a:ext cx="3657600" cy="30779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Důležité státy Evropy – Anglie</a:t>
            </a:r>
            <a:endParaRPr lang="cs-CZ" dirty="0"/>
          </a:p>
        </p:txBody>
      </p:sp>
      <p:sp>
        <p:nvSpPr>
          <p:cNvPr id="1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6.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23528" y="162880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dirty="0" smtClean="0"/>
          </a:p>
          <a:p>
            <a:endParaRPr lang="en-US" sz="1600" dirty="0" smtClean="0"/>
          </a:p>
          <a:p>
            <a:endParaRPr lang="cs-CZ" sz="1600" dirty="0" smtClean="0"/>
          </a:p>
          <a:p>
            <a:endParaRPr lang="cs-CZ" sz="1600" dirty="0" smtClean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Hlavní město Velké Británie je Londýn.</a:t>
            </a:r>
          </a:p>
          <a:p>
            <a:r>
              <a:rPr lang="cs-CZ" dirty="0" smtClean="0"/>
              <a:t>Anglie se nalézá v západní Evropě.</a:t>
            </a:r>
          </a:p>
          <a:p>
            <a:r>
              <a:rPr lang="cs-CZ" dirty="0" smtClean="0"/>
              <a:t>Celý název pro Anglii je   „ Spojené království Velké Británie a Severního Irska“.</a:t>
            </a:r>
          </a:p>
          <a:p>
            <a:r>
              <a:rPr lang="cs-CZ" dirty="0" smtClean="0"/>
              <a:t>V Anglii vládne královna.</a:t>
            </a:r>
          </a:p>
          <a:p>
            <a:r>
              <a:rPr lang="cs-CZ" dirty="0" smtClean="0"/>
              <a:t>Angličtina je asi nejrozšířenější jazyk na světě.</a:t>
            </a:r>
          </a:p>
          <a:p>
            <a:endParaRPr lang="cs-CZ" dirty="0" smtClean="0"/>
          </a:p>
        </p:txBody>
      </p:sp>
      <p:pic>
        <p:nvPicPr>
          <p:cNvPr id="10" name="Zástupný symbol pro obsah 9" descr="713px-EU-France.svg.pn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427984" y="1988840"/>
            <a:ext cx="3657600" cy="2743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Důležité státy Evropy – Německo</a:t>
            </a:r>
            <a:endParaRPr lang="cs-CZ" dirty="0"/>
          </a:p>
        </p:txBody>
      </p:sp>
      <p:sp>
        <p:nvSpPr>
          <p:cNvPr id="1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6.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23528" y="162880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dirty="0" smtClean="0"/>
          </a:p>
          <a:p>
            <a:endParaRPr lang="en-US" sz="1600" dirty="0" smtClean="0"/>
          </a:p>
          <a:p>
            <a:endParaRPr lang="cs-CZ" sz="1600" dirty="0" smtClean="0"/>
          </a:p>
          <a:p>
            <a:endParaRPr lang="cs-CZ" sz="1600" dirty="0" smtClean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Hlavní město Německa je Berlín.</a:t>
            </a:r>
          </a:p>
          <a:p>
            <a:r>
              <a:rPr lang="cs-CZ" dirty="0" smtClean="0"/>
              <a:t>Německo se nalézá ve střední Evropě.</a:t>
            </a:r>
          </a:p>
          <a:p>
            <a:r>
              <a:rPr lang="cs-CZ" dirty="0" smtClean="0"/>
              <a:t>Jeden z nevyspělejších a nejmocnějších států světa.</a:t>
            </a:r>
          </a:p>
          <a:p>
            <a:r>
              <a:rPr lang="cs-CZ" dirty="0" smtClean="0"/>
              <a:t>Němci postavili první dálnici na světě.</a:t>
            </a:r>
          </a:p>
        </p:txBody>
      </p:sp>
      <p:pic>
        <p:nvPicPr>
          <p:cNvPr id="10" name="Zástupný symbol pro obsah 9" descr="713px-EU-France.svg.pn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494625" y="1951069"/>
            <a:ext cx="3553235" cy="29900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Důležité státy Evropy - Kontrola</a:t>
            </a:r>
            <a:endParaRPr lang="cs-CZ" dirty="0"/>
          </a:p>
        </p:txBody>
      </p:sp>
      <p:sp>
        <p:nvSpPr>
          <p:cNvPr id="1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6.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23528" y="162880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dirty="0" smtClean="0"/>
          </a:p>
          <a:p>
            <a:endParaRPr lang="en-US" sz="1600" dirty="0" smtClean="0"/>
          </a:p>
          <a:p>
            <a:endParaRPr lang="cs-CZ" sz="1600" dirty="0" smtClean="0"/>
          </a:p>
          <a:p>
            <a:endParaRPr lang="cs-CZ" sz="1600" dirty="0" smtClean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Víš jaká jsou hlavní města důležitých států Evropy?</a:t>
            </a:r>
          </a:p>
          <a:p>
            <a:r>
              <a:rPr lang="cs-CZ" dirty="0" smtClean="0"/>
              <a:t>V jakém státě se nachází nejvyšší hora Evropy a jak se jmenuje?</a:t>
            </a:r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cs-CZ" dirty="0" smtClean="0"/>
              <a:t>Ve kterém státě vládne královna?</a:t>
            </a:r>
          </a:p>
          <a:p>
            <a:r>
              <a:rPr lang="cs-CZ" dirty="0" smtClean="0"/>
              <a:t>Jaký jazyk je nejrozšířenější ve světě?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6.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endParaRPr lang="cs-CZ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755650" y="981075"/>
          <a:ext cx="7632700" cy="4237167"/>
        </p:xfrm>
        <a:graphic>
          <a:graphicData uri="http://schemas.openxmlformats.org/drawingml/2006/table">
            <a:tbl>
              <a:tblPr/>
              <a:tblGrid>
                <a:gridCol w="2952750"/>
                <a:gridCol w="4679950"/>
              </a:tblGrid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název</a:t>
                      </a:r>
                      <a:endParaRPr kumimoji="0" lang="cs-CZ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Česká republika a Evropa – opakování 8. a 9. </a:t>
                      </a:r>
                      <a:r>
                        <a:rPr kumimoji="0" 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ročník</a:t>
                      </a:r>
                      <a:endParaRPr kumimoji="0" 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anotace</a:t>
                      </a:r>
                      <a:endParaRPr kumimoji="0" lang="cs-CZ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Žáci </a:t>
                      </a: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si opakují </a:t>
                      </a: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své základní znalosti o České republice a Evropě.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Testovou formou si ověřují znalosti na daná témata.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očekávaný výstup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hangingPunct="0"/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ZV – LMP </a:t>
                      </a:r>
                      <a:endParaRPr kumimoji="0" lang="cs-CZ" sz="12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hangingPunct="0"/>
                      <a:r>
                        <a:rPr kumimoji="0" lang="cs-CZ" sz="12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Člověk a příroda – 2. stupeň </a:t>
                      </a:r>
                    </a:p>
                    <a:p>
                      <a:r>
                        <a:rPr kumimoji="0" lang="cs-CZ" sz="12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 – vyhledat na mapách jednotlivé kraje České republiky a charakterizovat hospodářské poměry, přírodní zvláštnosti a kulturní zajímavosti</a:t>
                      </a:r>
                    </a:p>
                    <a:p>
                      <a:r>
                        <a:rPr kumimoji="0" lang="cs-CZ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cs-CZ" sz="12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– charakterizovat polohu, rozlohu, přírodní, kulturní, společenské, politické a hospodářské poměry vybraných světadílů, oceánů a vybraných států</a:t>
                      </a:r>
                      <a:endParaRPr kumimoji="0" lang="cs-CZ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druh učebního materiálu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hangingPunct="0"/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Prezentace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druh interaktivity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Kombinované</a:t>
                      </a:r>
                      <a:endParaRPr kumimoji="0" lang="cs-CZ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ročník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>
                <a:cs typeface="Times New Roman" pitchFamily="18" charset="0"/>
              </a:rPr>
              <a:t>č. </a:t>
            </a:r>
            <a:endParaRPr lang="cs-CZ" sz="800"/>
          </a:p>
          <a:p>
            <a:pPr eaLnBrk="0" hangingPunct="0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hangingPunct="0"/>
            <a:r>
              <a:rPr lang="cs-CZ" dirty="0" smtClean="0"/>
              <a:t>Zdroj obrázků:</a:t>
            </a:r>
            <a:br>
              <a:rPr lang="cs-CZ" dirty="0" smtClean="0"/>
            </a:br>
            <a:r>
              <a:rPr lang="cs-CZ" sz="1300" dirty="0" smtClean="0">
                <a:latin typeface="Arial" pitchFamily="34" charset="0"/>
                <a:cs typeface="Arial" pitchFamily="34" charset="0"/>
              </a:rPr>
              <a:t>Všechny uveřejněné odkazy [cit. 2012-06-10] dostupné pod licencí </a:t>
            </a:r>
            <a:r>
              <a:rPr lang="cs-CZ" sz="1300" dirty="0" err="1" smtClean="0">
                <a:latin typeface="Arial" pitchFamily="34" charset="0"/>
                <a:cs typeface="Arial" pitchFamily="34" charset="0"/>
              </a:rPr>
              <a:t>Creative</a:t>
            </a:r>
            <a:r>
              <a:rPr lang="cs-CZ" sz="1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300" dirty="0" err="1" smtClean="0">
                <a:latin typeface="Arial" pitchFamily="34" charset="0"/>
                <a:cs typeface="Arial" pitchFamily="34" charset="0"/>
              </a:rPr>
              <a:t>Commons</a:t>
            </a:r>
            <a:r>
              <a:rPr lang="cs-CZ" sz="1300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cs-CZ" sz="1300" dirty="0" smtClean="0">
                <a:latin typeface="Arial" pitchFamily="34" charset="0"/>
                <a:cs typeface="Arial" pitchFamily="34" charset="0"/>
              </a:rPr>
            </a:br>
            <a:r>
              <a:rPr lang="cs-CZ" sz="1300" dirty="0" smtClean="0">
                <a:latin typeface="Arial" pitchFamily="34" charset="0"/>
                <a:cs typeface="Arial" pitchFamily="34" charset="0"/>
              </a:rPr>
              <a:t>– na </a:t>
            </a:r>
            <a:r>
              <a:rPr lang="cs-CZ" sz="1300" dirty="0" smtClean="0">
                <a:latin typeface="Arial" pitchFamily="34" charset="0"/>
                <a:cs typeface="Arial" pitchFamily="34" charset="0"/>
                <a:hlinkClick r:id="rId3"/>
              </a:rPr>
              <a:t>www.</a:t>
            </a:r>
            <a:r>
              <a:rPr lang="cs-CZ" sz="1300" dirty="0" err="1" smtClean="0">
                <a:latin typeface="Arial" pitchFamily="34" charset="0"/>
                <a:cs typeface="Arial" pitchFamily="34" charset="0"/>
                <a:hlinkClick r:id="rId3"/>
              </a:rPr>
              <a:t>deviantart.com</a:t>
            </a:r>
            <a:r>
              <a:rPr lang="cs-CZ" sz="13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cs-CZ" sz="1300" dirty="0" smtClean="0">
                <a:latin typeface="Arial" pitchFamily="34" charset="0"/>
                <a:cs typeface="Arial" pitchFamily="34" charset="0"/>
                <a:hlinkClick r:id="rId4"/>
              </a:rPr>
              <a:t>www.</a:t>
            </a:r>
            <a:r>
              <a:rPr lang="cs-CZ" sz="1300" dirty="0" err="1" smtClean="0">
                <a:latin typeface="Arial" pitchFamily="34" charset="0"/>
                <a:cs typeface="Arial" pitchFamily="34" charset="0"/>
                <a:hlinkClick r:id="rId4"/>
              </a:rPr>
              <a:t>cs.wikipedia.org</a:t>
            </a:r>
            <a:r>
              <a:rPr lang="cs-CZ" sz="13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cs-CZ" sz="1300" dirty="0" smtClean="0">
                <a:latin typeface="Arial" pitchFamily="34" charset="0"/>
                <a:cs typeface="Arial" pitchFamily="34" charset="0"/>
              </a:rPr>
            </a:br>
            <a:endParaRPr lang="cs-CZ" dirty="0"/>
          </a:p>
        </p:txBody>
      </p:sp>
      <p:sp>
        <p:nvSpPr>
          <p:cNvPr id="1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6.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23528" y="162880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dirty="0" smtClean="0"/>
          </a:p>
          <a:p>
            <a:endParaRPr lang="en-US" sz="1600" dirty="0" smtClean="0"/>
          </a:p>
          <a:p>
            <a:endParaRPr lang="cs-CZ" sz="1600" dirty="0" smtClean="0"/>
          </a:p>
          <a:p>
            <a:endParaRPr lang="cs-CZ" sz="1600" dirty="0" smtClean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cs-CZ" sz="900" dirty="0" smtClean="0"/>
              <a:t>Evropa (severní) - </a:t>
            </a:r>
            <a:r>
              <a:rPr lang="cs-CZ" sz="900" dirty="0" smtClean="0">
                <a:hlinkClick r:id="rId5"/>
              </a:rPr>
              <a:t>http://cs.wikipedia.org/wiki/Soubor:Northern-Europe-map.svg</a:t>
            </a:r>
            <a:endParaRPr lang="cs-CZ" sz="900" dirty="0" smtClean="0"/>
          </a:p>
          <a:p>
            <a:r>
              <a:rPr lang="cs-CZ" sz="900" dirty="0" smtClean="0"/>
              <a:t>Evropa (jižní) </a:t>
            </a:r>
            <a:r>
              <a:rPr lang="cs-CZ" sz="900" smtClean="0"/>
              <a:t>– vytvořeno </a:t>
            </a:r>
            <a:r>
              <a:rPr lang="cs-CZ" sz="900" dirty="0" smtClean="0"/>
              <a:t>autorem</a:t>
            </a:r>
          </a:p>
          <a:p>
            <a:r>
              <a:rPr lang="cs-CZ" sz="900" dirty="0" smtClean="0"/>
              <a:t>Evropa (jihovýchodní) - </a:t>
            </a:r>
            <a:r>
              <a:rPr lang="cs-CZ" sz="900" dirty="0" smtClean="0">
                <a:hlinkClick r:id="rId6"/>
              </a:rPr>
              <a:t>http://cs.wikipedia.org/wiki/Soubor:Suedosteuropa.png</a:t>
            </a:r>
            <a:endParaRPr lang="cs-CZ" sz="900" dirty="0" smtClean="0"/>
          </a:p>
          <a:p>
            <a:r>
              <a:rPr lang="cs-CZ" sz="900" dirty="0" smtClean="0"/>
              <a:t>Francie - </a:t>
            </a:r>
            <a:r>
              <a:rPr lang="cs-CZ" sz="900" dirty="0" smtClean="0">
                <a:hlinkClick r:id="rId7"/>
              </a:rPr>
              <a:t>http://en.wikipedia.org/wiki/File:EU-France.svg</a:t>
            </a:r>
            <a:endParaRPr lang="cs-CZ" sz="900" dirty="0" smtClean="0"/>
          </a:p>
          <a:p>
            <a:r>
              <a:rPr lang="cs-CZ" sz="900" dirty="0" smtClean="0"/>
              <a:t>Anglie - </a:t>
            </a:r>
            <a:r>
              <a:rPr lang="cs-CZ" sz="900" dirty="0" smtClean="0">
                <a:hlinkClick r:id="rId8"/>
              </a:rPr>
              <a:t>http://cs.wikipedia.org/wiki/Soubor:EU_location_UK.png</a:t>
            </a:r>
            <a:endParaRPr lang="cs-CZ" sz="900" dirty="0" smtClean="0"/>
          </a:p>
          <a:p>
            <a:r>
              <a:rPr lang="cs-CZ" sz="900" dirty="0" smtClean="0"/>
              <a:t>Německo - </a:t>
            </a:r>
            <a:r>
              <a:rPr lang="cs-CZ" sz="900" dirty="0" smtClean="0">
                <a:hlinkClick r:id="rId9"/>
              </a:rPr>
              <a:t>http://cs.wikipedia.org/wiki/Soubor:EU-Germany.svg</a:t>
            </a:r>
            <a:endParaRPr lang="cs-CZ" sz="900" dirty="0" smtClean="0"/>
          </a:p>
          <a:p>
            <a:endParaRPr lang="cs-CZ" sz="900" dirty="0" smtClean="0"/>
          </a:p>
          <a:p>
            <a:endParaRPr lang="cs-CZ" sz="900" dirty="0" smtClean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900" dirty="0" smtClean="0"/>
              <a:t>Mapa (území) - </a:t>
            </a:r>
            <a:r>
              <a:rPr lang="cs-CZ" sz="900" dirty="0" smtClean="0">
                <a:hlinkClick r:id="rId10"/>
              </a:rPr>
              <a:t>http://lenkaborakova.deviantart.com/art/Map-of-the-Czech-Republic-188118295?q=boost%3Apopular%20czech%20republic%20map&amp;qo=70</a:t>
            </a:r>
            <a:endParaRPr lang="cs-CZ" sz="900" dirty="0" smtClean="0"/>
          </a:p>
          <a:p>
            <a:r>
              <a:rPr lang="cs-CZ" sz="900" dirty="0" smtClean="0"/>
              <a:t>Mapa (kraje) - </a:t>
            </a:r>
            <a:r>
              <a:rPr lang="cs-CZ" sz="900" dirty="0" smtClean="0">
                <a:hlinkClick r:id="rId11"/>
              </a:rPr>
              <a:t>http://cs.wikipedia.org/wiki/Soubor:Czech_Rep._-_Bohemia,_Moravia_and_Silesia_III.png</a:t>
            </a:r>
            <a:endParaRPr lang="cs-CZ" sz="900" dirty="0" smtClean="0"/>
          </a:p>
          <a:p>
            <a:r>
              <a:rPr lang="cs-CZ" sz="900" dirty="0" smtClean="0"/>
              <a:t>Vlajka - </a:t>
            </a:r>
            <a:r>
              <a:rPr lang="cs-CZ" sz="900" dirty="0" smtClean="0">
                <a:hlinkClick r:id="rId12"/>
              </a:rPr>
              <a:t>http://purplelining.deviantart.com/art/Czech-flag-63423351?q=boost%3Apopular%20czech%20republic%20flag&amp;qo=11</a:t>
            </a:r>
            <a:endParaRPr lang="cs-CZ" sz="900" dirty="0" smtClean="0"/>
          </a:p>
          <a:p>
            <a:r>
              <a:rPr lang="cs-CZ" sz="900" dirty="0" smtClean="0"/>
              <a:t>Mapa (sousední státy) – vytvořeno autorem</a:t>
            </a:r>
          </a:p>
          <a:p>
            <a:r>
              <a:rPr lang="cs-CZ" sz="900" dirty="0" smtClean="0"/>
              <a:t>Evropa (lokace na planetě) - </a:t>
            </a:r>
            <a:r>
              <a:rPr lang="cs-CZ" sz="900" dirty="0" smtClean="0">
                <a:hlinkClick r:id="rId13"/>
              </a:rPr>
              <a:t>http://en.wikipedia.org/wiki/File:Europe_orthographic_Caucasus_Urals_boundary.svg</a:t>
            </a:r>
            <a:endParaRPr lang="cs-CZ" sz="900" dirty="0" smtClean="0"/>
          </a:p>
          <a:p>
            <a:r>
              <a:rPr lang="cs-CZ" sz="900" dirty="0" smtClean="0"/>
              <a:t>Evropa (politická mapa) - </a:t>
            </a:r>
            <a:r>
              <a:rPr lang="cs-CZ" sz="900" dirty="0" smtClean="0">
                <a:hlinkClick r:id="rId14"/>
              </a:rPr>
              <a:t>http://cs.wikipedia.org/wiki/Soubor:Europe_countries_map_cs.png</a:t>
            </a:r>
            <a:endParaRPr lang="cs-CZ" sz="900" dirty="0" smtClean="0"/>
          </a:p>
          <a:p>
            <a:r>
              <a:rPr lang="cs-CZ" sz="900" dirty="0" smtClean="0"/>
              <a:t>Evropa (dělení na oblasti) – vytvořeno autorem</a:t>
            </a:r>
          </a:p>
          <a:p>
            <a:r>
              <a:rPr lang="cs-CZ" sz="900" dirty="0" smtClean="0"/>
              <a:t>Evropa (západní) - </a:t>
            </a:r>
            <a:r>
              <a:rPr lang="cs-CZ" sz="900" dirty="0" smtClean="0">
                <a:hlinkClick r:id="rId15"/>
              </a:rPr>
              <a:t>http://cs.wikipedia.org/wiki/Soubor:Western-Europe-map.png</a:t>
            </a:r>
            <a:endParaRPr lang="cs-CZ" sz="900" dirty="0" smtClean="0"/>
          </a:p>
          <a:p>
            <a:r>
              <a:rPr lang="cs-CZ" sz="900" dirty="0" smtClean="0"/>
              <a:t>Evropa (střední) - </a:t>
            </a:r>
            <a:r>
              <a:rPr lang="cs-CZ" sz="900" dirty="0" smtClean="0">
                <a:hlinkClick r:id="rId16"/>
              </a:rPr>
              <a:t>http://cs.wikipedia.org/wiki/Soubor:Central_Europe_(proposal_2).PNG</a:t>
            </a:r>
            <a:endParaRPr lang="cs-CZ" sz="900" dirty="0" smtClean="0"/>
          </a:p>
          <a:p>
            <a:r>
              <a:rPr lang="cs-CZ" sz="900" dirty="0" smtClean="0"/>
              <a:t>Evropa (východní)  -</a:t>
            </a:r>
            <a:r>
              <a:rPr lang="cs-CZ" sz="900" dirty="0" smtClean="0">
                <a:hlinkClick r:id="rId17"/>
              </a:rPr>
              <a:t>http://cs.wikipedia.org/wiki/Soubor:EasternEurope1.png</a:t>
            </a:r>
            <a:endParaRPr lang="cs-CZ" sz="900" dirty="0" smtClean="0"/>
          </a:p>
          <a:p>
            <a:endParaRPr lang="cs-CZ" sz="900" dirty="0" smtClean="0"/>
          </a:p>
          <a:p>
            <a:endParaRPr lang="cs-CZ" sz="900" dirty="0" smtClean="0"/>
          </a:p>
          <a:p>
            <a:endParaRPr lang="cs-CZ" sz="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Česká republika</a:t>
            </a:r>
            <a:endParaRPr lang="cs-CZ" dirty="0"/>
          </a:p>
        </p:txBody>
      </p:sp>
      <p:pic>
        <p:nvPicPr>
          <p:cNvPr id="5" name="Zástupný symbol pro obsah 4" descr="Czech_flag_by_purplelining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427984" y="620688"/>
            <a:ext cx="3657600" cy="2440164"/>
          </a:xfrm>
        </p:spPr>
      </p:pic>
      <p:sp>
        <p:nvSpPr>
          <p:cNvPr id="1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6.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</a:t>
            </a:r>
            <a:r>
              <a:rPr lang="cs-CZ" i="1" dirty="0" smtClean="0"/>
              <a:t>.</a:t>
            </a:r>
            <a:endParaRPr lang="cs-CZ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23528" y="1628800"/>
            <a:ext cx="3600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Česká vlajka je tvořena trojicí barev – červenou, bílou a modrou.</a:t>
            </a:r>
          </a:p>
          <a:p>
            <a:endParaRPr lang="cs-CZ" sz="1600" dirty="0" smtClean="0"/>
          </a:p>
          <a:p>
            <a:r>
              <a:rPr lang="cs-CZ" sz="1600" dirty="0" smtClean="0"/>
              <a:t>České republice se často přezdívá „Srdce Evropy“.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cs-CZ" sz="1600" dirty="0" smtClean="0"/>
              <a:t>Česká republika se dělí na tři části: Čechy, Moravu a Slezsko.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Hlavn</a:t>
            </a:r>
            <a:r>
              <a:rPr lang="cs-CZ" sz="1600" dirty="0" err="1" smtClean="0"/>
              <a:t>ím</a:t>
            </a:r>
            <a:r>
              <a:rPr lang="cs-CZ" sz="1600" dirty="0" smtClean="0"/>
              <a:t> městem České republiky je Praha.</a:t>
            </a:r>
          </a:p>
          <a:p>
            <a:endParaRPr lang="cs-CZ" sz="1600" dirty="0" smtClean="0"/>
          </a:p>
          <a:p>
            <a:endParaRPr lang="en-US" sz="1600" dirty="0" smtClean="0"/>
          </a:p>
          <a:p>
            <a:endParaRPr lang="cs-CZ" sz="1600" dirty="0" smtClean="0"/>
          </a:p>
          <a:p>
            <a:endParaRPr lang="cs-CZ" sz="1600" dirty="0" smtClean="0"/>
          </a:p>
        </p:txBody>
      </p:sp>
      <p:pic>
        <p:nvPicPr>
          <p:cNvPr id="8" name="Zástupný symbol pro obsah 7" descr="800px-Czech_Rep._-_Bohemia,_Moravia_and_Silesia_III.png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4427984" y="3429000"/>
            <a:ext cx="3657600" cy="2075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Česká republika</a:t>
            </a:r>
            <a:endParaRPr lang="cs-CZ" dirty="0"/>
          </a:p>
        </p:txBody>
      </p:sp>
      <p:sp>
        <p:nvSpPr>
          <p:cNvPr id="1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6143644"/>
            <a:ext cx="7245373" cy="571504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sz="1000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6.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23528" y="1628800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dirty="0" smtClean="0"/>
          </a:p>
          <a:p>
            <a:endParaRPr lang="cs-CZ" sz="1600" dirty="0" smtClean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1800" dirty="0" smtClean="0"/>
              <a:t>Česká republika je tvořena převážně horskými oblastmi.    (na mapě oranžové)</a:t>
            </a:r>
          </a:p>
          <a:p>
            <a:endParaRPr lang="cs-CZ" sz="1800" dirty="0" smtClean="0"/>
          </a:p>
          <a:p>
            <a:r>
              <a:rPr lang="cs-CZ" sz="1800" dirty="0" smtClean="0"/>
              <a:t>Česká republika má několik důležitých pohoří:</a:t>
            </a:r>
          </a:p>
          <a:p>
            <a:pPr lvl="1"/>
            <a:r>
              <a:rPr lang="cs-CZ" sz="1500" dirty="0" smtClean="0"/>
              <a:t>Krušné Hory</a:t>
            </a:r>
          </a:p>
          <a:p>
            <a:pPr lvl="1"/>
            <a:r>
              <a:rPr lang="cs-CZ" sz="1500" dirty="0" smtClean="0"/>
              <a:t>Krkonoše</a:t>
            </a:r>
          </a:p>
          <a:p>
            <a:pPr lvl="1"/>
            <a:r>
              <a:rPr lang="cs-CZ" sz="1500" dirty="0" smtClean="0"/>
              <a:t>Šumava</a:t>
            </a:r>
          </a:p>
          <a:p>
            <a:endParaRPr lang="cs-CZ" sz="1800" dirty="0" smtClean="0"/>
          </a:p>
          <a:p>
            <a:r>
              <a:rPr lang="cs-CZ" sz="1800" dirty="0" smtClean="0"/>
              <a:t>Česká republika má dvě velké nížiny (bílé a zelené na  mapě):</a:t>
            </a:r>
          </a:p>
          <a:p>
            <a:pPr lvl="1"/>
            <a:r>
              <a:rPr lang="cs-CZ" sz="1500" dirty="0" smtClean="0"/>
              <a:t>Polabská nížina</a:t>
            </a:r>
          </a:p>
          <a:p>
            <a:pPr lvl="1"/>
            <a:r>
              <a:rPr lang="cs-CZ" sz="1500" smtClean="0"/>
              <a:t>Moravské úvaly</a:t>
            </a:r>
            <a:endParaRPr lang="cs-CZ" sz="1500" dirty="0" smtClean="0"/>
          </a:p>
        </p:txBody>
      </p:sp>
      <p:pic>
        <p:nvPicPr>
          <p:cNvPr id="10" name="Zástupný symbol pro obsah 9" descr="map_of_the_czech_republic_by_lenkaborakova-d340107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139952" y="2060848"/>
            <a:ext cx="4603932" cy="28025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Česká republika</a:t>
            </a:r>
            <a:endParaRPr lang="cs-CZ" dirty="0"/>
          </a:p>
        </p:txBody>
      </p:sp>
      <p:sp>
        <p:nvSpPr>
          <p:cNvPr id="1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6.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23528" y="162880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dirty="0" smtClean="0"/>
          </a:p>
          <a:p>
            <a:endParaRPr lang="en-US" sz="1600" dirty="0" smtClean="0"/>
          </a:p>
          <a:p>
            <a:endParaRPr lang="cs-CZ" sz="1600" dirty="0" smtClean="0"/>
          </a:p>
          <a:p>
            <a:endParaRPr lang="cs-CZ" sz="1600" dirty="0" smtClean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Česká republika sousedí se čtyřmi státy:</a:t>
            </a:r>
          </a:p>
          <a:p>
            <a:pPr lvl="1"/>
            <a:r>
              <a:rPr lang="cs-CZ" dirty="0" smtClean="0"/>
              <a:t>Německo</a:t>
            </a:r>
          </a:p>
          <a:p>
            <a:pPr lvl="1"/>
            <a:r>
              <a:rPr lang="cs-CZ" dirty="0" smtClean="0"/>
              <a:t>Polsko</a:t>
            </a:r>
          </a:p>
          <a:p>
            <a:pPr lvl="1"/>
            <a:r>
              <a:rPr lang="cs-CZ" dirty="0" smtClean="0"/>
              <a:t>Slovensko</a:t>
            </a:r>
          </a:p>
          <a:p>
            <a:pPr lvl="1"/>
            <a:r>
              <a:rPr lang="cs-CZ" dirty="0" smtClean="0"/>
              <a:t>Rakousko</a:t>
            </a:r>
            <a:endParaRPr lang="cs-CZ" dirty="0"/>
          </a:p>
        </p:txBody>
      </p:sp>
      <p:pic>
        <p:nvPicPr>
          <p:cNvPr id="12" name="Zástupný symbol pro obsah 11" descr="Sousední Státy - Moje.pn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067944" y="1268760"/>
            <a:ext cx="4699923" cy="46999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Česká republika - kontrola</a:t>
            </a:r>
            <a:endParaRPr lang="cs-CZ" dirty="0"/>
          </a:p>
        </p:txBody>
      </p:sp>
      <p:sp>
        <p:nvSpPr>
          <p:cNvPr id="1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6.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23528" y="162880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dirty="0" smtClean="0"/>
          </a:p>
          <a:p>
            <a:endParaRPr lang="en-US" sz="1600" dirty="0" smtClean="0"/>
          </a:p>
          <a:p>
            <a:endParaRPr lang="cs-CZ" sz="1600" dirty="0" smtClean="0"/>
          </a:p>
          <a:p>
            <a:endParaRPr lang="cs-CZ" sz="1600" dirty="0" smtClean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Jaké barvy má vlajka České republiky? Dokážeš jí nakreslit?</a:t>
            </a:r>
          </a:p>
          <a:p>
            <a:r>
              <a:rPr lang="cs-CZ" dirty="0" smtClean="0"/>
              <a:t>Jak se jmenuje hlavní město České republiky a najdeš jej na mapě?</a:t>
            </a:r>
          </a:p>
          <a:p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cs-CZ" dirty="0" smtClean="0"/>
              <a:t>Na jaké části se Česká republika dělí?</a:t>
            </a:r>
          </a:p>
          <a:p>
            <a:r>
              <a:rPr lang="cs-CZ" dirty="0" smtClean="0"/>
              <a:t>S jakými státy Česká republika sousedí?</a:t>
            </a:r>
          </a:p>
          <a:p>
            <a:r>
              <a:rPr lang="cs-CZ" dirty="0" smtClean="0"/>
              <a:t>Dokážeš vyjmenovat české nížiny?</a:t>
            </a:r>
          </a:p>
          <a:p>
            <a:pPr>
              <a:buNone/>
            </a:pP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Evropa</a:t>
            </a:r>
            <a:endParaRPr lang="cs-CZ" dirty="0"/>
          </a:p>
        </p:txBody>
      </p:sp>
      <p:sp>
        <p:nvSpPr>
          <p:cNvPr id="1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6.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23528" y="162880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dirty="0" smtClean="0"/>
          </a:p>
          <a:p>
            <a:endParaRPr lang="en-US" sz="1600" dirty="0" smtClean="0"/>
          </a:p>
          <a:p>
            <a:endParaRPr lang="cs-CZ" sz="1600" dirty="0" smtClean="0"/>
          </a:p>
          <a:p>
            <a:endParaRPr lang="cs-CZ" sz="1600" dirty="0" smtClean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Evropa je druhý nejmenší světadíl na světě.</a:t>
            </a:r>
          </a:p>
          <a:p>
            <a:r>
              <a:rPr lang="cs-CZ" dirty="0" smtClean="0"/>
              <a:t>V Evropě vznikla Evropská Unie (EU).</a:t>
            </a:r>
          </a:p>
          <a:p>
            <a:pPr lvl="1"/>
            <a:r>
              <a:rPr lang="cs-CZ" dirty="0" smtClean="0"/>
              <a:t>Evropská Unie je mezinárodní společenství evropských států</a:t>
            </a:r>
          </a:p>
        </p:txBody>
      </p:sp>
      <p:pic>
        <p:nvPicPr>
          <p:cNvPr id="8" name="Zástupný symbol pro obsah 7" descr="541px-Europe_orthographic_Caucasus_Urals_boundary.svg.pn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83968" y="1412776"/>
            <a:ext cx="3657600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Evropa</a:t>
            </a:r>
            <a:endParaRPr lang="cs-CZ" dirty="0"/>
          </a:p>
        </p:txBody>
      </p:sp>
      <p:sp>
        <p:nvSpPr>
          <p:cNvPr id="1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6.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23528" y="162880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dirty="0" smtClean="0"/>
          </a:p>
          <a:p>
            <a:endParaRPr lang="en-US" sz="1600" dirty="0" smtClean="0"/>
          </a:p>
          <a:p>
            <a:endParaRPr lang="cs-CZ" sz="1600" dirty="0" smtClean="0"/>
          </a:p>
          <a:p>
            <a:endParaRPr lang="cs-CZ" sz="1600" dirty="0" smtClean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Evropa se dělí na několik oblastí:</a:t>
            </a:r>
          </a:p>
          <a:p>
            <a:pPr lvl="1"/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Západní Evropa</a:t>
            </a:r>
          </a:p>
          <a:p>
            <a:pPr lvl="1"/>
            <a:r>
              <a:rPr lang="cs-CZ" dirty="0" smtClean="0">
                <a:solidFill>
                  <a:srgbClr val="00B050"/>
                </a:solidFill>
              </a:rPr>
              <a:t>Střední Evropa</a:t>
            </a:r>
          </a:p>
          <a:p>
            <a:pPr lvl="1"/>
            <a:r>
              <a:rPr lang="cs-CZ" dirty="0" smtClean="0">
                <a:solidFill>
                  <a:srgbClr val="FF0000"/>
                </a:solidFill>
              </a:rPr>
              <a:t>Východní Evropa</a:t>
            </a:r>
          </a:p>
          <a:p>
            <a:pPr lvl="1"/>
            <a:r>
              <a:rPr lang="cs-CZ" dirty="0" smtClean="0">
                <a:solidFill>
                  <a:srgbClr val="7030A0"/>
                </a:solidFill>
              </a:rPr>
              <a:t>Severní Evropa</a:t>
            </a:r>
          </a:p>
          <a:p>
            <a:pPr lvl="1"/>
            <a:r>
              <a:rPr lang="cs-CZ" dirty="0" smtClean="0">
                <a:solidFill>
                  <a:srgbClr val="FFC000"/>
                </a:solidFill>
              </a:rPr>
              <a:t>Jižní Evropa</a:t>
            </a:r>
          </a:p>
          <a:p>
            <a:pPr lvl="1"/>
            <a:r>
              <a:rPr lang="cs-CZ" dirty="0" smtClean="0">
                <a:solidFill>
                  <a:schemeClr val="bg2">
                    <a:lumMod val="50000"/>
                  </a:schemeClr>
                </a:solidFill>
              </a:rPr>
              <a:t>Jihovýchodní Evropa</a:t>
            </a:r>
          </a:p>
        </p:txBody>
      </p:sp>
      <p:pic>
        <p:nvPicPr>
          <p:cNvPr id="10" name="Zástupný symbol pro obsah 9" descr="Evropa Deleni - moje.pn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779912" y="1412776"/>
            <a:ext cx="4854041" cy="37119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Západní Evropa</a:t>
            </a:r>
            <a:endParaRPr lang="cs-CZ" dirty="0"/>
          </a:p>
        </p:txBody>
      </p:sp>
      <p:sp>
        <p:nvSpPr>
          <p:cNvPr id="1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6.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23528" y="162880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dirty="0" smtClean="0"/>
          </a:p>
          <a:p>
            <a:endParaRPr lang="en-US" sz="1600" dirty="0" smtClean="0"/>
          </a:p>
          <a:p>
            <a:endParaRPr lang="cs-CZ" sz="1600" dirty="0" smtClean="0"/>
          </a:p>
          <a:p>
            <a:endParaRPr lang="cs-CZ" sz="1600" dirty="0" smtClean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Nejvyspělejší část Evropy</a:t>
            </a:r>
          </a:p>
          <a:p>
            <a:r>
              <a:rPr lang="cs-CZ" dirty="0" smtClean="0"/>
              <a:t>Nejbohatší část Evropy</a:t>
            </a:r>
          </a:p>
          <a:p>
            <a:r>
              <a:rPr lang="cs-CZ" dirty="0" smtClean="0"/>
              <a:t>Všechny státy jsou součástí EU.</a:t>
            </a:r>
          </a:p>
          <a:p>
            <a:r>
              <a:rPr lang="cs-CZ" dirty="0" smtClean="0"/>
              <a:t>Do západní Evropy patří:</a:t>
            </a:r>
          </a:p>
          <a:p>
            <a:pPr lvl="1"/>
            <a:r>
              <a:rPr lang="cs-CZ" dirty="0" smtClean="0"/>
              <a:t>Belgie</a:t>
            </a:r>
          </a:p>
          <a:p>
            <a:pPr lvl="1"/>
            <a:r>
              <a:rPr lang="cs-CZ" dirty="0" smtClean="0"/>
              <a:t>Francie</a:t>
            </a:r>
          </a:p>
          <a:p>
            <a:pPr lvl="1"/>
            <a:r>
              <a:rPr lang="cs-CZ" dirty="0" smtClean="0"/>
              <a:t>Lucembursko</a:t>
            </a:r>
          </a:p>
          <a:p>
            <a:pPr lvl="1"/>
            <a:r>
              <a:rPr lang="cs-CZ" dirty="0" smtClean="0"/>
              <a:t>Nizozemsko</a:t>
            </a:r>
          </a:p>
          <a:p>
            <a:pPr lvl="1"/>
            <a:r>
              <a:rPr lang="cs-CZ" dirty="0" smtClean="0"/>
              <a:t>Monako</a:t>
            </a:r>
          </a:p>
          <a:p>
            <a:pPr lvl="1"/>
            <a:r>
              <a:rPr lang="cs-CZ" dirty="0" smtClean="0"/>
              <a:t>Irsko</a:t>
            </a:r>
          </a:p>
          <a:p>
            <a:pPr lvl="1"/>
            <a:r>
              <a:rPr lang="cs-CZ" dirty="0" smtClean="0"/>
              <a:t>Velká Británie</a:t>
            </a:r>
          </a:p>
          <a:p>
            <a:endParaRPr lang="cs-CZ" dirty="0" smtClean="0"/>
          </a:p>
        </p:txBody>
      </p:sp>
      <p:pic>
        <p:nvPicPr>
          <p:cNvPr id="10" name="Zástupný symbol pro obsah 9" descr="Western-Europe-map.pn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355976" y="1412776"/>
            <a:ext cx="3657600" cy="37192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793</TotalTime>
  <Words>1852</Words>
  <Application>Microsoft Office PowerPoint</Application>
  <PresentationFormat>Předvádění na obrazovce (4:3)</PresentationFormat>
  <Paragraphs>374</Paragraphs>
  <Slides>20</Slides>
  <Notes>18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Arkýř</vt:lpstr>
      <vt:lpstr>č. 21 – Česká republika a Evropa – opakování 8. a 9. ročník </vt:lpstr>
      <vt:lpstr>Snímek 2</vt:lpstr>
      <vt:lpstr>Česká republika</vt:lpstr>
      <vt:lpstr>Česká republika</vt:lpstr>
      <vt:lpstr>Česká republika</vt:lpstr>
      <vt:lpstr>Česká republika - kontrola</vt:lpstr>
      <vt:lpstr>Evropa</vt:lpstr>
      <vt:lpstr>Evropa</vt:lpstr>
      <vt:lpstr>Západní Evropa</vt:lpstr>
      <vt:lpstr>Střední Evropa</vt:lpstr>
      <vt:lpstr>Východní Evropa</vt:lpstr>
      <vt:lpstr>Severní Evropa</vt:lpstr>
      <vt:lpstr>Jižní Evropa</vt:lpstr>
      <vt:lpstr>Jihovýchodní Evropa</vt:lpstr>
      <vt:lpstr>Evropa - kontrola</vt:lpstr>
      <vt:lpstr>Důležité státy Evropy - Francie</vt:lpstr>
      <vt:lpstr>Důležité státy Evropy – Anglie</vt:lpstr>
      <vt:lpstr>Důležité státy Evropy – Německo</vt:lpstr>
      <vt:lpstr>Důležité státy Evropy - Kontrola</vt:lpstr>
      <vt:lpstr>Zdroj obrázků: Všechny uveřejněné odkazy [cit. 2012-06-10] dostupné pod licencí Creative Commons  – na www.deviantart.com a www.cs.wikipedia.org </vt:lpstr>
    </vt:vector>
  </TitlesOfParts>
  <Company>Nováková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č. 21 – Česká republika a Evropa - opakování </dc:title>
  <dc:creator>Drahuše</dc:creator>
  <cp:lastModifiedBy>martina</cp:lastModifiedBy>
  <cp:revision>63</cp:revision>
  <dcterms:created xsi:type="dcterms:W3CDTF">2012-06-18T19:15:51Z</dcterms:created>
  <dcterms:modified xsi:type="dcterms:W3CDTF">2013-08-22T14:54:20Z</dcterms:modified>
</cp:coreProperties>
</file>