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59" r:id="rId20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987" autoAdjust="0"/>
  </p:normalViewPr>
  <p:slideViewPr>
    <p:cSldViewPr>
      <p:cViewPr>
        <p:scale>
          <a:sx n="100" d="100"/>
          <a:sy n="100" d="100"/>
        </p:scale>
        <p:origin x="-510" y="7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8AED24-C966-4C7F-9C1D-534C0E2282CC}" type="datetimeFigureOut">
              <a:rPr lang="cs-CZ"/>
              <a:pPr>
                <a:defRPr/>
              </a:pPr>
              <a:t>22.8.2013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7FA8A94-1877-4043-B87C-94C12CF8CFF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0064D02-5F3F-475A-8A44-EC74753A79B2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A4FEC1DB-71E2-4969-8E57-12A558D002CC}" type="datetime1">
              <a:rPr lang="cs-CZ" smtClean="0"/>
              <a:pPr>
                <a:defRPr/>
              </a:pPr>
              <a:t>22.8.2013</a:t>
            </a:fld>
            <a:endParaRPr lang="cs-CZ" dirty="0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r>
              <a:rPr lang="cs-CZ" smtClean="0"/>
              <a:t>Autorem materiálu a všech jeho částí, není-li uvedeno jinak, je (doplňte jméno a příjmení autora) Nový začátek (New start) CZ.1.07/1.4.00/21.1409 Tento projekt je spolufinancován Evropským sociálním fondem a státním rozpočtem České republiky. </a:t>
            </a:r>
            <a:endParaRPr lang="cs-CZ" dirty="0"/>
          </a:p>
        </p:txBody>
      </p:sp>
      <p:sp>
        <p:nvSpPr>
          <p:cNvPr id="10" name="Obdélní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bdélní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římá spojovací čár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Přímá spojovací čár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Obdélní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CD19AEBF-A65F-4104-8E7F-84B91D60EA0F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84608A-48B6-46EB-8028-33FF2CE22AD9}" type="datetime1">
              <a:rPr lang="cs-CZ" smtClean="0"/>
              <a:pPr>
                <a:defRPr/>
              </a:pPr>
              <a:t>22.8.2013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Autorem materiálu a všech jeho částí, není-li uvedeno jinak, je (doplňte jméno a příjmení autora) Nový začátek (New start) CZ.1.07/1.4.00/21.1409 Tento projekt je spolufinancován Evropským sociálním fondem a státním rozpočtem České republiky. 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28921-381C-4F0A-8E84-E12C39861F38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4D4624-62D1-4FB6-A2CF-90458C9EF1A4}" type="datetime1">
              <a:rPr lang="cs-CZ" smtClean="0"/>
              <a:pPr>
                <a:defRPr/>
              </a:pPr>
              <a:t>22.8.2013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Autorem materiálu a všech jeho částí, není-li uvedeno jinak, je (doplňte jméno a příjmení autora) Nový začátek (New start) CZ.1.07/1.4.00/21.1409 Tento projekt je spolufinancován Evropským sociálním fondem a státním rozpočtem České republiky. 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0B807B-52E0-47EA-BDA9-FE922F04746D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4E76938E-6A29-4771-9826-B4A3D89BB886}" type="datetime1">
              <a:rPr lang="cs-CZ" smtClean="0"/>
              <a:pPr>
                <a:defRPr/>
              </a:pPr>
              <a:t>22.8.2013</a:t>
            </a:fld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16B88FAE-8412-4AB5-83B2-21CF2E89C604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r>
              <a:rPr lang="cs-CZ" smtClean="0"/>
              <a:t>Autorem materiálu a všech jeho částí, není-li uvedeno jinak, je (doplňte jméno a příjmení autora) Nový začátek (New start) CZ.1.07/1.4.00/21.1409 Tento projekt je spolufinancován Evropským sociálním fondem a státním rozpočtem České republiky. </a:t>
            </a:r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6EF5D538-2FE5-4B77-B10D-8984A9A63250}" type="datetime1">
              <a:rPr lang="cs-CZ" smtClean="0"/>
              <a:pPr>
                <a:defRPr/>
              </a:pPr>
              <a:t>22.8.2013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r>
              <a:rPr lang="cs-CZ" smtClean="0"/>
              <a:t>Autorem materiálu a všech jeho částí, není-li uvedeno jinak, je (doplňte jméno a příjmení autora) Nový začátek (New start) CZ.1.07/1.4.00/21.1409 Tento projekt je spolufinancován Evropským sociálním fondem a státním rozpočtem České republiky. </a:t>
            </a:r>
            <a:endParaRPr lang="cs-CZ" dirty="0"/>
          </a:p>
        </p:txBody>
      </p:sp>
      <p:sp>
        <p:nvSpPr>
          <p:cNvPr id="9" name="Obdélní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římá spojovací čár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Přímá spojovací čár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Přímá spojovací čár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Obdélní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Přímá spojovací čár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99605AB8-8CEE-44D9-B179-3BFC74D4D5E3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FB3712-4A4E-42AB-A9AF-E72754E32153}" type="datetime1">
              <a:rPr lang="cs-CZ" smtClean="0"/>
              <a:pPr>
                <a:defRPr/>
              </a:pPr>
              <a:t>22.8.2013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Autorem materiálu a všech jeho částí, není-li uvedeno jinak, je (doplňte jméno a příjmení autora) Nový začátek (New start) CZ.1.07/1.4.00/21.1409 Tento projekt je spolufinancován Evropským sociálním fondem a státním rozpočtem České republiky. </a:t>
            </a:r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2AE2F1-097D-4378-8C01-08858F256C47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CCEB32F-7B00-4487-B217-01B3F7272B81}" type="datetime1">
              <a:rPr lang="cs-CZ" smtClean="0"/>
              <a:pPr>
                <a:defRPr/>
              </a:pPr>
              <a:t>22.8.2013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Autorem materiálu a všech jeho částí, není-li uvedeno jinak, je (doplňte jméno a příjmení autora) Nový začátek (New start) CZ.1.07/1.4.00/21.1409 Tento projekt je spolufinancován Evropským sociálním fondem a státním rozpočtem České republiky. </a:t>
            </a:r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1E5678-258F-4162-8C13-5FBF8A0CF8A7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4" name="Zástupný symbol pro tex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FA77821A-BED4-43B7-831C-384C29325D7F}" type="datetime1">
              <a:rPr lang="cs-CZ" smtClean="0"/>
              <a:pPr>
                <a:defRPr/>
              </a:pPr>
              <a:t>22.8.2013</a:t>
            </a:fld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7E072B0E-7BFF-479B-8281-EFF9DCBEBC60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r>
              <a:rPr lang="cs-CZ" smtClean="0"/>
              <a:t>Autorem materiálu a všech jeho částí, není-li uvedeno jinak, je (doplňte jméno a příjmení autora) Nový začátek (New start) CZ.1.07/1.4.00/21.1409 Tento projekt je spolufinancován Evropským sociálním fondem a státním rozpočtem České republiky. </a:t>
            </a:r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0A8CC0-A328-4090-A333-A7CF11D30A50}" type="datetime1">
              <a:rPr lang="cs-CZ" smtClean="0"/>
              <a:pPr>
                <a:defRPr/>
              </a:pPr>
              <a:t>22.8.2013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Autorem materiálu a všech jeho částí, není-li uvedeno jinak, je (doplňte jméno a příjmení autora) Nový začátek (New start) CZ.1.07/1.4.00/21.1409 Tento projekt je spolufinancován Evropským sociálním fondem a státním rozpočtem České republiky.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C9FC03-0541-426E-A7F2-891090E0DD73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bdélní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římá spojovací čár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Zástupný symbol pro obsah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64B81A4F-150A-496C-9593-D6DFCEC695EF}" type="datetime1">
              <a:rPr lang="cs-CZ" smtClean="0"/>
              <a:pPr>
                <a:defRPr/>
              </a:pPr>
              <a:t>22.8.2013</a:t>
            </a:fld>
            <a:endParaRPr lang="cs-CZ" dirty="0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40418DAC-D017-4FAA-AE44-385DDAC40DB7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23" name="Zástupný symbol pro zápatí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r>
              <a:rPr lang="cs-CZ" smtClean="0"/>
              <a:t>Autorem materiálu a všech jeho částí, není-li uvedeno jinak, je (doplňte jméno a příjmení autora) Nový začátek (New start) CZ.1.07/1.4.00/21.1409 Tento projekt je spolufinancován Evropským sociálním fondem a státním rozpočtem České republiky. </a:t>
            </a:r>
            <a:endParaRPr lang="cs-CZ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Obdélní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římá spojovací čár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Přímá spojovací čár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Přímá spojovací čár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Zástupný symbol pro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FC149E8E-4306-4112-9D2A-4E113042384F}" type="datetime1">
              <a:rPr lang="cs-CZ" smtClean="0"/>
              <a:pPr>
                <a:defRPr/>
              </a:pPr>
              <a:t>22.8.2013</a:t>
            </a:fld>
            <a:endParaRPr lang="cs-CZ" dirty="0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264D5C13-3150-4FD7-BBA3-B887E3E1A86F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r>
              <a:rPr lang="cs-CZ" smtClean="0"/>
              <a:t>Autorem materiálu a všech jeho částí, není-li uvedeno jinak, je (doplňte jméno a příjmení autora) Nový začátek (New start) CZ.1.07/1.4.00/21.1409 Tento projekt je spolufinancován Evropským sociálním fondem a státním rozpočtem České republiky. </a:t>
            </a: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římá spojovací čár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8478DC5-ECA9-41C4-B898-AC4297317E1D}" type="datetime1">
              <a:rPr lang="cs-CZ" smtClean="0"/>
              <a:pPr>
                <a:defRPr/>
              </a:pPr>
              <a:t>22.8.2013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cs-CZ" smtClean="0"/>
              <a:t>Autorem materiálu a všech jeho částí, není-li uvedeno jinak, je (doplňte jméno a příjmení autora) Nový začátek (New start) CZ.1.07/1.4.00/21.1409 Tento projekt je spolufinancován Evropským sociálním fondem a státním rozpočtem České republiky. </a:t>
            </a:r>
            <a:endParaRPr lang="cs-CZ" dirty="0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Obdélní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římá spojovací čár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90D1AD8-64FC-497F-B19D-C8646ABD8644}" type="slidenum">
              <a:rPr lang="cs-CZ" smtClean="0"/>
              <a:pPr>
                <a:defRPr/>
              </a:pPr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Soubor:Auschwitz-Birkenau.JPG" TargetMode="External"/><Relationship Id="rId13" Type="http://schemas.openxmlformats.org/officeDocument/2006/relationships/hyperlink" Target="http://cs.wikipedia.org/wiki/Soubor:Stockholm_lead_image.jpg" TargetMode="External"/><Relationship Id="rId18" Type="http://schemas.openxmlformats.org/officeDocument/2006/relationships/hyperlink" Target="http://en.wikipedia.org/wiki/File:Ditch_associated_with_Antonine_Wall_at_Bar_Head_-_geograph.org.uk_-_365380.jpg" TargetMode="External"/><Relationship Id="rId26" Type="http://schemas.openxmlformats.org/officeDocument/2006/relationships/hyperlink" Target="http://cs.wikipedia.org/wiki/Soubor:Mallorca.jpg" TargetMode="External"/><Relationship Id="rId3" Type="http://schemas.openxmlformats.org/officeDocument/2006/relationships/hyperlink" Target="http://www.cs.wikipedia.org/" TargetMode="External"/><Relationship Id="rId21" Type="http://schemas.openxmlformats.org/officeDocument/2006/relationships/hyperlink" Target="http://cs.wikipedia.org/wiki/Soubor:Rhone_bei_steinhaus.jpg" TargetMode="External"/><Relationship Id="rId7" Type="http://schemas.openxmlformats.org/officeDocument/2006/relationships/hyperlink" Target="http://en.wikipedia.org/wiki/File:DSCN0044_irishdancers_e.jpg" TargetMode="External"/><Relationship Id="rId12" Type="http://schemas.openxmlformats.org/officeDocument/2006/relationships/hyperlink" Target="http://en.wikipedia.org/wiki/File:&#1053;&#1086;&#1095;&#1085;&#1072;&#1103;-&#1052;&#1086;&#1089;&#1082;&#1074;&#1072;,.jpg" TargetMode="External"/><Relationship Id="rId17" Type="http://schemas.openxmlformats.org/officeDocument/2006/relationships/hyperlink" Target="http://cs.wikipedia.org/wiki/Soubor:North_Sea_01_ubt.jpeg" TargetMode="External"/><Relationship Id="rId25" Type="http://schemas.openxmlformats.org/officeDocument/2006/relationships/hyperlink" Target="http://cs.wikipedia.org/wiki/Soubor:Rondane.jpg" TargetMode="External"/><Relationship Id="rId2" Type="http://schemas.openxmlformats.org/officeDocument/2006/relationships/hyperlink" Target="http://www.deviantart.com/" TargetMode="External"/><Relationship Id="rId16" Type="http://schemas.openxmlformats.org/officeDocument/2006/relationships/hyperlink" Target="http://cs.wikipedia.org/wiki/Soubor:Athens_Montage_2.jpg" TargetMode="External"/><Relationship Id="rId20" Type="http://schemas.openxmlformats.org/officeDocument/2006/relationships/hyperlink" Target="http://de.wikipedia.org/w/index.php?title=Datei:Dobbrikow_church2.JPG&amp;filetimestamp=20060513201525" TargetMode="External"/><Relationship Id="rId29" Type="http://schemas.openxmlformats.org/officeDocument/2006/relationships/hyperlink" Target="http://cs.wikipedia.org/wiki/Soubor:Olympus_Litochoro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en.wikipedia.org/wiki/File:Stonehenge2007_07_30.jpg" TargetMode="External"/><Relationship Id="rId11" Type="http://schemas.openxmlformats.org/officeDocument/2006/relationships/hyperlink" Target="http://en.wikipedia.org/wiki/File:Russian-Matroshka2.jpg" TargetMode="External"/><Relationship Id="rId24" Type="http://schemas.openxmlformats.org/officeDocument/2006/relationships/hyperlink" Target="http://en.wikipedia.org/wiki/File:Da_m&#248;ns_klint.jpg" TargetMode="External"/><Relationship Id="rId5" Type="http://schemas.openxmlformats.org/officeDocument/2006/relationships/hyperlink" Target="http://cs.wikipedia.org/wiki/Soubor:Bois_de_Vincennes_20060816_16.jpg" TargetMode="External"/><Relationship Id="rId15" Type="http://schemas.openxmlformats.org/officeDocument/2006/relationships/hyperlink" Target="http://cs.wikipedia.org/wiki/Soubor:Pohled_na_&#345;&#237;m.JPG" TargetMode="External"/><Relationship Id="rId23" Type="http://schemas.openxmlformats.org/officeDocument/2006/relationships/hyperlink" Target="http://cs.wikipedia.org/wiki/Soubor:Retezat-peleaga-papusa.jpg" TargetMode="External"/><Relationship Id="rId28" Type="http://schemas.openxmlformats.org/officeDocument/2006/relationships/hyperlink" Target="http://cs.wikipedia.org/wiki/Soubor:Zadar.jpg" TargetMode="External"/><Relationship Id="rId10" Type="http://schemas.openxmlformats.org/officeDocument/2006/relationships/hyperlink" Target="http://cs.wikipedia.org/wiki/Soubor:Victory-square.jpg" TargetMode="External"/><Relationship Id="rId19" Type="http://schemas.openxmlformats.org/officeDocument/2006/relationships/hyperlink" Target="http://en.wikipedia.org/wiki/File:VillefrancheMontLeuze.jpg" TargetMode="External"/><Relationship Id="rId4" Type="http://schemas.openxmlformats.org/officeDocument/2006/relationships/hyperlink" Target="http://inobras.deviantart.com/art/Moscow-River-near-Cathedral-143351824" TargetMode="External"/><Relationship Id="rId9" Type="http://schemas.openxmlformats.org/officeDocument/2006/relationships/hyperlink" Target="http://cs.wikipedia.org/wiki/Soubor:Maria-Theresien-Platz_in_Wien.jpg" TargetMode="External"/><Relationship Id="rId14" Type="http://schemas.openxmlformats.org/officeDocument/2006/relationships/hyperlink" Target="http://cs.wikipedia.org/wiki/Soubor:Collage_Rome.jpg" TargetMode="External"/><Relationship Id="rId22" Type="http://schemas.openxmlformats.org/officeDocument/2006/relationships/hyperlink" Target="http://cs.wikipedia.org/wiki/Soubor:Albours.jpg" TargetMode="External"/><Relationship Id="rId27" Type="http://schemas.openxmlformats.org/officeDocument/2006/relationships/hyperlink" Target="http://cs.wikipedia.org/wiki/Soubor:San_Marco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Č.</a:t>
            </a:r>
            <a:r>
              <a:rPr lang="en-US" dirty="0" smtClean="0"/>
              <a:t>2</a:t>
            </a:r>
            <a:r>
              <a:rPr lang="cs-CZ" dirty="0" smtClean="0"/>
              <a:t>2 - Evropa – cestovní ruch a rekreace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2267744" y="6093296"/>
            <a:ext cx="6552406" cy="576064"/>
          </a:xfrm>
        </p:spPr>
        <p:txBody>
          <a:bodyPr/>
          <a:lstStyle/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</a:t>
            </a:r>
            <a:r>
              <a:rPr lang="cs-CZ" sz="1000" dirty="0" smtClean="0"/>
              <a:t>27. května 2012</a:t>
            </a:r>
            <a:r>
              <a:rPr lang="cs-CZ" sz="1000" i="1" dirty="0" smtClean="0"/>
              <a:t>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  <a:p>
            <a:pPr>
              <a:defRPr/>
            </a:pP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772816"/>
            <a:ext cx="57531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Cestovn</a:t>
            </a:r>
            <a:r>
              <a:rPr lang="cs-CZ" dirty="0" smtClean="0"/>
              <a:t>í ruch v Evropě - Opakování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Za jakými druhy zajímavostí se nejvíce cestuje v Evropě? Vyjmenuj alespoň 3.</a:t>
            </a:r>
          </a:p>
          <a:p>
            <a:r>
              <a:rPr lang="cs-CZ" dirty="0" smtClean="0"/>
              <a:t>Víš, co to je </a:t>
            </a:r>
            <a:r>
              <a:rPr lang="cs-CZ" dirty="0" err="1" smtClean="0"/>
              <a:t>matryoshka</a:t>
            </a:r>
            <a:r>
              <a:rPr lang="cs-CZ" dirty="0" smtClean="0"/>
              <a:t>?</a:t>
            </a:r>
          </a:p>
          <a:p>
            <a:r>
              <a:rPr lang="cs-CZ" dirty="0" smtClean="0"/>
              <a:t>Víš, za čím se cestuje do Irska?</a:t>
            </a:r>
          </a:p>
          <a:p>
            <a:endParaRPr lang="cs-CZ" dirty="0" smtClean="0"/>
          </a:p>
        </p:txBody>
      </p:sp>
      <p:sp>
        <p:nvSpPr>
          <p:cNvPr id="7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876925"/>
            <a:ext cx="7559675" cy="792163"/>
          </a:xfrm>
        </p:spPr>
        <p:txBody>
          <a:bodyPr/>
          <a:lstStyle/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</a:t>
            </a:r>
            <a:r>
              <a:rPr lang="cs-CZ" sz="1000" dirty="0" smtClean="0"/>
              <a:t>27. května 2012</a:t>
            </a:r>
            <a:r>
              <a:rPr lang="cs-CZ" sz="1000" i="1" dirty="0" smtClean="0"/>
              <a:t>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cs-CZ" dirty="0" smtClean="0"/>
              <a:t>Proč lidé jezdí do Barcelony?</a:t>
            </a:r>
          </a:p>
          <a:p>
            <a:r>
              <a:rPr lang="cs-CZ" dirty="0" smtClean="0"/>
              <a:t>Znáš nějaká slavná města ze severní Evropy?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Rekreace v Evropě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Hlavními rekreačními cíly v Evropě jsou </a:t>
            </a:r>
            <a:r>
              <a:rPr lang="cs-CZ" u="sng" dirty="0" smtClean="0"/>
              <a:t>přírodní krásy</a:t>
            </a:r>
            <a:r>
              <a:rPr lang="cs-CZ" dirty="0" smtClean="0"/>
              <a:t>, </a:t>
            </a:r>
            <a:r>
              <a:rPr lang="cs-CZ" u="sng" dirty="0" smtClean="0"/>
              <a:t>moře</a:t>
            </a:r>
            <a:r>
              <a:rPr lang="cs-CZ" dirty="0" smtClean="0"/>
              <a:t> a </a:t>
            </a:r>
            <a:r>
              <a:rPr lang="cs-CZ" u="sng" dirty="0" smtClean="0"/>
              <a:t>klidná prostředí</a:t>
            </a:r>
            <a:r>
              <a:rPr lang="cs-CZ" dirty="0" smtClean="0"/>
              <a:t>.</a:t>
            </a:r>
          </a:p>
          <a:p>
            <a:endParaRPr lang="cs-CZ" dirty="0" smtClean="0"/>
          </a:p>
          <a:p>
            <a:r>
              <a:rPr lang="cs-CZ" dirty="0" smtClean="0"/>
              <a:t>Návštěvy moře jsou soustředěny do teplejších zemí na jihu Evropy. </a:t>
            </a:r>
          </a:p>
          <a:p>
            <a:endParaRPr lang="cs-CZ" dirty="0" smtClean="0"/>
          </a:p>
        </p:txBody>
      </p:sp>
      <p:sp>
        <p:nvSpPr>
          <p:cNvPr id="7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876925"/>
            <a:ext cx="7559675" cy="792163"/>
          </a:xfrm>
        </p:spPr>
        <p:txBody>
          <a:bodyPr/>
          <a:lstStyle/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</a:t>
            </a:r>
            <a:r>
              <a:rPr lang="cs-CZ" sz="1000" dirty="0" smtClean="0"/>
              <a:t>27. května 2012</a:t>
            </a:r>
            <a:r>
              <a:rPr lang="cs-CZ" sz="1000" i="1" dirty="0" smtClean="0"/>
              <a:t>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</p:txBody>
      </p:sp>
      <p:pic>
        <p:nvPicPr>
          <p:cNvPr id="8" name="Zástupný symbol pro obsah 7" descr="North_Sea_01_ubt.jpe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139952" y="1772816"/>
            <a:ext cx="4233664" cy="317524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Rekreace v západní Evropě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Anglie</a:t>
            </a:r>
          </a:p>
          <a:p>
            <a:pPr lvl="1"/>
            <a:r>
              <a:rPr lang="cs-CZ" dirty="0" smtClean="0"/>
              <a:t>Přírodní krásy</a:t>
            </a:r>
          </a:p>
          <a:p>
            <a:pPr lvl="2"/>
            <a:r>
              <a:rPr lang="cs-CZ" dirty="0" smtClean="0"/>
              <a:t>Skotsko</a:t>
            </a:r>
          </a:p>
          <a:p>
            <a:r>
              <a:rPr lang="cs-CZ" dirty="0" smtClean="0"/>
              <a:t>Francie</a:t>
            </a:r>
          </a:p>
          <a:p>
            <a:pPr lvl="1"/>
            <a:r>
              <a:rPr lang="cs-CZ" dirty="0" smtClean="0"/>
              <a:t>Moře</a:t>
            </a:r>
          </a:p>
          <a:p>
            <a:pPr lvl="2"/>
            <a:r>
              <a:rPr lang="cs-CZ" dirty="0" err="1" smtClean="0"/>
              <a:t>Taule</a:t>
            </a:r>
            <a:endParaRPr lang="cs-CZ" dirty="0" smtClean="0"/>
          </a:p>
          <a:p>
            <a:pPr lvl="1"/>
            <a:r>
              <a:rPr lang="cs-CZ" dirty="0" smtClean="0"/>
              <a:t>Prostředí</a:t>
            </a:r>
          </a:p>
          <a:p>
            <a:pPr lvl="2"/>
            <a:r>
              <a:rPr lang="cs-CZ" dirty="0" err="1" smtClean="0"/>
              <a:t>Villefranche</a:t>
            </a:r>
            <a:r>
              <a:rPr lang="cs-CZ" dirty="0" smtClean="0"/>
              <a:t> </a:t>
            </a:r>
            <a:r>
              <a:rPr lang="cs-CZ" dirty="0" err="1" smtClean="0"/>
              <a:t>sur</a:t>
            </a:r>
            <a:r>
              <a:rPr lang="cs-CZ" dirty="0" smtClean="0"/>
              <a:t> </a:t>
            </a:r>
            <a:r>
              <a:rPr lang="cs-CZ" dirty="0" err="1" smtClean="0"/>
              <a:t>Mer</a:t>
            </a:r>
            <a:endParaRPr lang="cs-CZ" dirty="0" smtClean="0"/>
          </a:p>
        </p:txBody>
      </p:sp>
      <p:sp>
        <p:nvSpPr>
          <p:cNvPr id="7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876925"/>
            <a:ext cx="7559675" cy="792163"/>
          </a:xfrm>
        </p:spPr>
        <p:txBody>
          <a:bodyPr/>
          <a:lstStyle/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</a:t>
            </a:r>
            <a:r>
              <a:rPr lang="cs-CZ" sz="1000" dirty="0" smtClean="0"/>
              <a:t>27. května 2012</a:t>
            </a:r>
            <a:r>
              <a:rPr lang="cs-CZ" sz="1000" i="1" dirty="0" smtClean="0"/>
              <a:t>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</a:t>
            </a:r>
            <a:r>
              <a:rPr lang="cs-CZ" i="1" dirty="0" smtClean="0"/>
              <a:t>.</a:t>
            </a:r>
            <a:endParaRPr lang="cs-CZ" dirty="0" smtClean="0"/>
          </a:p>
        </p:txBody>
      </p:sp>
      <p:pic>
        <p:nvPicPr>
          <p:cNvPr id="13" name="Obrázek 12" descr="800px-VillefrancheMontLeuz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3429000"/>
            <a:ext cx="3168352" cy="2376264"/>
          </a:xfrm>
          <a:prstGeom prst="rect">
            <a:avLst/>
          </a:prstGeom>
        </p:spPr>
      </p:pic>
      <p:pic>
        <p:nvPicPr>
          <p:cNvPr id="12" name="Zástupný symbol pro obsah 11" descr="Ditch_associated_with_Antonine_Wall_at_Bar_Head_-_geograph.org.uk_-_365380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211960" y="1484784"/>
            <a:ext cx="3240360" cy="216192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Rekreace ve střední Evropě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Švýcarsko</a:t>
            </a:r>
          </a:p>
          <a:p>
            <a:pPr lvl="1"/>
            <a:r>
              <a:rPr lang="cs-CZ" dirty="0" smtClean="0"/>
              <a:t>Přírodní krásy</a:t>
            </a:r>
          </a:p>
          <a:p>
            <a:pPr lvl="2"/>
            <a:r>
              <a:rPr lang="cs-CZ" dirty="0" smtClean="0"/>
              <a:t>Alpy</a:t>
            </a:r>
          </a:p>
          <a:p>
            <a:r>
              <a:rPr lang="cs-CZ" dirty="0" smtClean="0"/>
              <a:t>Německo</a:t>
            </a:r>
          </a:p>
          <a:p>
            <a:pPr lvl="1"/>
            <a:r>
              <a:rPr lang="cs-CZ" dirty="0" smtClean="0"/>
              <a:t>Prostředí</a:t>
            </a:r>
          </a:p>
          <a:p>
            <a:pPr lvl="2"/>
            <a:r>
              <a:rPr lang="cs-CZ" dirty="0" err="1" smtClean="0"/>
              <a:t>Dobbrikow</a:t>
            </a:r>
            <a:endParaRPr lang="cs-CZ" dirty="0" smtClean="0"/>
          </a:p>
          <a:p>
            <a:pPr>
              <a:buNone/>
            </a:pPr>
            <a:endParaRPr lang="cs-CZ" dirty="0" smtClean="0"/>
          </a:p>
        </p:txBody>
      </p:sp>
      <p:sp>
        <p:nvSpPr>
          <p:cNvPr id="7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876925"/>
            <a:ext cx="7559675" cy="792163"/>
          </a:xfrm>
        </p:spPr>
        <p:txBody>
          <a:bodyPr/>
          <a:lstStyle/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</a:t>
            </a:r>
            <a:r>
              <a:rPr lang="cs-CZ" sz="1000" dirty="0" smtClean="0"/>
              <a:t>27. května 2012</a:t>
            </a:r>
            <a:r>
              <a:rPr lang="cs-CZ" sz="1000" i="1" dirty="0" smtClean="0"/>
              <a:t>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</p:txBody>
      </p:sp>
      <p:pic>
        <p:nvPicPr>
          <p:cNvPr id="6" name="Zástupný symbol pro obsah 5" descr="800px-Dobbrikow_church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851920" y="3645024"/>
            <a:ext cx="2952328" cy="2214246"/>
          </a:xfrm>
        </p:spPr>
      </p:pic>
      <p:pic>
        <p:nvPicPr>
          <p:cNvPr id="8" name="Obrázek 7" descr="Rhone_bei_steinha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412776"/>
            <a:ext cx="3024337" cy="226825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Rekreace ve východní Evropě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Rusko</a:t>
            </a:r>
          </a:p>
          <a:p>
            <a:pPr lvl="1"/>
            <a:r>
              <a:rPr lang="cs-CZ" dirty="0" smtClean="0"/>
              <a:t>Přírodní krásy a prostředí</a:t>
            </a:r>
          </a:p>
          <a:p>
            <a:pPr lvl="2"/>
            <a:r>
              <a:rPr lang="cs-CZ" dirty="0" smtClean="0"/>
              <a:t>Kavkaz</a:t>
            </a:r>
          </a:p>
          <a:p>
            <a:r>
              <a:rPr lang="cs-CZ" dirty="0" smtClean="0"/>
              <a:t>Ukrajina</a:t>
            </a:r>
          </a:p>
          <a:p>
            <a:pPr lvl="1"/>
            <a:r>
              <a:rPr lang="cs-CZ" dirty="0" smtClean="0"/>
              <a:t>Přírodní krásy a prostředí</a:t>
            </a:r>
          </a:p>
          <a:p>
            <a:pPr lvl="2"/>
            <a:r>
              <a:rPr lang="cs-CZ" dirty="0" smtClean="0"/>
              <a:t>Karpaty</a:t>
            </a:r>
          </a:p>
        </p:txBody>
      </p:sp>
      <p:sp>
        <p:nvSpPr>
          <p:cNvPr id="7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876925"/>
            <a:ext cx="7559675" cy="792163"/>
          </a:xfrm>
        </p:spPr>
        <p:txBody>
          <a:bodyPr/>
          <a:lstStyle/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</a:t>
            </a:r>
            <a:r>
              <a:rPr lang="cs-CZ" sz="1000" dirty="0" smtClean="0"/>
              <a:t>27. května 2012</a:t>
            </a:r>
            <a:r>
              <a:rPr lang="cs-CZ" sz="1000" i="1" dirty="0" smtClean="0"/>
              <a:t>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</a:t>
            </a:r>
            <a:r>
              <a:rPr lang="cs-CZ" i="1" dirty="0" smtClean="0"/>
              <a:t>.</a:t>
            </a:r>
            <a:endParaRPr lang="cs-CZ" dirty="0" smtClean="0"/>
          </a:p>
        </p:txBody>
      </p:sp>
      <p:pic>
        <p:nvPicPr>
          <p:cNvPr id="8" name="Obrázek 7" descr="800px-Retezat-peleaga-papus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3140968"/>
            <a:ext cx="3672408" cy="2749715"/>
          </a:xfrm>
          <a:prstGeom prst="rect">
            <a:avLst/>
          </a:prstGeom>
        </p:spPr>
      </p:pic>
      <p:pic>
        <p:nvPicPr>
          <p:cNvPr id="6" name="Zástupný symbol pro obsah 5" descr="Albours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119578" y="1412776"/>
            <a:ext cx="3316326" cy="2376264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Rekreace v severní Evropě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Dánsko</a:t>
            </a:r>
          </a:p>
          <a:p>
            <a:pPr lvl="1"/>
            <a:r>
              <a:rPr lang="cs-CZ" dirty="0" smtClean="0"/>
              <a:t>Přírodní krásy</a:t>
            </a:r>
          </a:p>
          <a:p>
            <a:pPr lvl="2"/>
            <a:r>
              <a:rPr lang="cs-CZ" dirty="0" err="1" smtClean="0"/>
              <a:t>Møns</a:t>
            </a:r>
            <a:r>
              <a:rPr lang="cs-CZ" dirty="0" smtClean="0"/>
              <a:t> </a:t>
            </a:r>
            <a:r>
              <a:rPr lang="cs-CZ" dirty="0" err="1" smtClean="0"/>
              <a:t>Klint</a:t>
            </a:r>
            <a:endParaRPr lang="cs-CZ" dirty="0" smtClean="0"/>
          </a:p>
          <a:p>
            <a:r>
              <a:rPr lang="cs-CZ" dirty="0" smtClean="0"/>
              <a:t>Norsko</a:t>
            </a:r>
          </a:p>
          <a:p>
            <a:pPr lvl="1"/>
            <a:r>
              <a:rPr lang="cs-CZ" dirty="0" smtClean="0"/>
              <a:t>Přírodní krásy</a:t>
            </a:r>
          </a:p>
          <a:p>
            <a:pPr lvl="2"/>
            <a:r>
              <a:rPr lang="cs-CZ" dirty="0" err="1" smtClean="0"/>
              <a:t>Rondane</a:t>
            </a:r>
            <a:endParaRPr lang="cs-CZ" dirty="0" smtClean="0"/>
          </a:p>
        </p:txBody>
      </p:sp>
      <p:sp>
        <p:nvSpPr>
          <p:cNvPr id="7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876925"/>
            <a:ext cx="7559675" cy="792163"/>
          </a:xfrm>
        </p:spPr>
        <p:txBody>
          <a:bodyPr/>
          <a:lstStyle/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</a:t>
            </a:r>
            <a:r>
              <a:rPr lang="cs-CZ" sz="1000" dirty="0" smtClean="0"/>
              <a:t>27. května 2012</a:t>
            </a:r>
            <a:r>
              <a:rPr lang="cs-CZ" sz="1000" i="1" dirty="0" smtClean="0"/>
              <a:t>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</p:txBody>
      </p:sp>
      <p:pic>
        <p:nvPicPr>
          <p:cNvPr id="8" name="Obrázek 7" descr="800px-Ronda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3653932"/>
            <a:ext cx="3528392" cy="2209655"/>
          </a:xfrm>
          <a:prstGeom prst="rect">
            <a:avLst/>
          </a:prstGeom>
        </p:spPr>
      </p:pic>
      <p:pic>
        <p:nvPicPr>
          <p:cNvPr id="6" name="Zástupný symbol pro obsah 5" descr="Da_møns_klint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412776"/>
            <a:ext cx="3657600" cy="2452744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Rekreace v jižní Evropě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Itálie</a:t>
            </a:r>
          </a:p>
          <a:p>
            <a:pPr lvl="1"/>
            <a:r>
              <a:rPr lang="cs-CZ" dirty="0" smtClean="0"/>
              <a:t>Moře</a:t>
            </a:r>
          </a:p>
          <a:p>
            <a:pPr lvl="2"/>
            <a:r>
              <a:rPr lang="cs-CZ" dirty="0" smtClean="0"/>
              <a:t>Benátky</a:t>
            </a:r>
          </a:p>
          <a:p>
            <a:pPr lvl="1"/>
            <a:r>
              <a:rPr lang="cs-CZ" dirty="0" smtClean="0"/>
              <a:t>Prostředí</a:t>
            </a:r>
          </a:p>
          <a:p>
            <a:pPr lvl="2"/>
            <a:r>
              <a:rPr lang="cs-CZ" dirty="0" smtClean="0"/>
              <a:t>San </a:t>
            </a:r>
            <a:r>
              <a:rPr lang="cs-CZ" dirty="0" err="1" smtClean="0"/>
              <a:t>Francesco</a:t>
            </a:r>
            <a:endParaRPr lang="cs-CZ" dirty="0" smtClean="0"/>
          </a:p>
          <a:p>
            <a:r>
              <a:rPr lang="cs-CZ" dirty="0" smtClean="0"/>
              <a:t>Španělsko</a:t>
            </a:r>
          </a:p>
          <a:p>
            <a:pPr lvl="1"/>
            <a:r>
              <a:rPr lang="cs-CZ" dirty="0" smtClean="0"/>
              <a:t>Moře</a:t>
            </a:r>
          </a:p>
          <a:p>
            <a:pPr lvl="2"/>
            <a:r>
              <a:rPr lang="cs-CZ" dirty="0" err="1" smtClean="0"/>
              <a:t>Mallorka</a:t>
            </a:r>
            <a:endParaRPr lang="cs-CZ" dirty="0" smtClean="0"/>
          </a:p>
          <a:p>
            <a:pPr lvl="1"/>
            <a:r>
              <a:rPr lang="cs-CZ" dirty="0" smtClean="0"/>
              <a:t>Přírodní krásy</a:t>
            </a:r>
          </a:p>
          <a:p>
            <a:pPr lvl="2"/>
            <a:r>
              <a:rPr lang="cs-CZ" dirty="0" err="1" smtClean="0"/>
              <a:t>Mallorka</a:t>
            </a:r>
            <a:endParaRPr lang="cs-CZ" dirty="0" smtClean="0"/>
          </a:p>
        </p:txBody>
      </p:sp>
      <p:sp>
        <p:nvSpPr>
          <p:cNvPr id="7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876925"/>
            <a:ext cx="7559675" cy="792163"/>
          </a:xfrm>
        </p:spPr>
        <p:txBody>
          <a:bodyPr/>
          <a:lstStyle/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</a:t>
            </a:r>
            <a:r>
              <a:rPr lang="cs-CZ" sz="1000" dirty="0" smtClean="0"/>
              <a:t>27. května 2012</a:t>
            </a:r>
            <a:r>
              <a:rPr lang="cs-CZ" sz="1000" i="1" dirty="0" smtClean="0"/>
              <a:t>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</a:t>
            </a:r>
            <a:r>
              <a:rPr lang="cs-CZ" i="1" dirty="0" smtClean="0"/>
              <a:t>.</a:t>
            </a:r>
            <a:endParaRPr lang="cs-CZ" dirty="0" smtClean="0"/>
          </a:p>
        </p:txBody>
      </p:sp>
      <p:pic>
        <p:nvPicPr>
          <p:cNvPr id="6" name="Zástupný symbol pro obsah 5" descr="800px-Mallorca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635896" y="3284984"/>
            <a:ext cx="3465258" cy="2594612"/>
          </a:xfrm>
        </p:spPr>
      </p:pic>
      <p:pic>
        <p:nvPicPr>
          <p:cNvPr id="8" name="Obrázek 7" descr="800px-San_Marc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1196752"/>
            <a:ext cx="3144350" cy="235826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 descr="Zad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9" y="3710608"/>
            <a:ext cx="2880320" cy="2160240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Rekreace v jihovýchodní Evropě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Řecko</a:t>
            </a:r>
          </a:p>
          <a:p>
            <a:pPr lvl="1"/>
            <a:r>
              <a:rPr lang="cs-CZ" dirty="0" smtClean="0"/>
              <a:t>Moře</a:t>
            </a:r>
          </a:p>
          <a:p>
            <a:pPr lvl="2"/>
            <a:r>
              <a:rPr lang="cs-CZ" dirty="0" smtClean="0"/>
              <a:t>Kréta</a:t>
            </a:r>
          </a:p>
          <a:p>
            <a:pPr lvl="1"/>
            <a:r>
              <a:rPr lang="cs-CZ" dirty="0" smtClean="0"/>
              <a:t>Přírodní krásy</a:t>
            </a:r>
          </a:p>
          <a:p>
            <a:pPr lvl="2"/>
            <a:r>
              <a:rPr lang="cs-CZ" dirty="0" smtClean="0"/>
              <a:t>Olymp</a:t>
            </a:r>
          </a:p>
          <a:p>
            <a:r>
              <a:rPr lang="cs-CZ" dirty="0" smtClean="0"/>
              <a:t>Chorvatsko</a:t>
            </a:r>
          </a:p>
          <a:p>
            <a:pPr lvl="1"/>
            <a:r>
              <a:rPr lang="cs-CZ" dirty="0" smtClean="0"/>
              <a:t>Moře</a:t>
            </a:r>
          </a:p>
          <a:p>
            <a:pPr lvl="2"/>
            <a:r>
              <a:rPr lang="cs-CZ" dirty="0" smtClean="0"/>
              <a:t>Zadar</a:t>
            </a:r>
          </a:p>
          <a:p>
            <a:endParaRPr lang="cs-CZ" dirty="0" smtClean="0"/>
          </a:p>
        </p:txBody>
      </p:sp>
      <p:sp>
        <p:nvSpPr>
          <p:cNvPr id="7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3568" y="5877272"/>
            <a:ext cx="7559675" cy="792163"/>
          </a:xfrm>
        </p:spPr>
        <p:txBody>
          <a:bodyPr/>
          <a:lstStyle/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</a:t>
            </a:r>
            <a:r>
              <a:rPr lang="cs-CZ" sz="1000" dirty="0" smtClean="0"/>
              <a:t>27. května 2012</a:t>
            </a:r>
            <a:r>
              <a:rPr lang="cs-CZ" sz="1000" i="1" dirty="0" smtClean="0"/>
              <a:t>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i="1" dirty="0" smtClean="0"/>
              <a:t>Tento projekt je spolufinancován Evropským sociálním fondem a státním rozpočtem České republiky.</a:t>
            </a:r>
            <a:endParaRPr lang="cs-CZ" dirty="0" smtClean="0"/>
          </a:p>
        </p:txBody>
      </p:sp>
      <p:pic>
        <p:nvPicPr>
          <p:cNvPr id="6" name="Zástupný symbol pro obsah 5" descr="Olympus_Litochoro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908036" y="1844824"/>
            <a:ext cx="3264363" cy="2448272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Rekreace v Evropě - Opakování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Jaké jsou druhy rekreace v Evropě?</a:t>
            </a:r>
          </a:p>
          <a:p>
            <a:r>
              <a:rPr lang="cs-CZ" dirty="0" smtClean="0"/>
              <a:t>Znáš nějaké ostrovy, na kterých se rekreuje?</a:t>
            </a:r>
          </a:p>
          <a:p>
            <a:r>
              <a:rPr lang="cs-CZ" dirty="0" smtClean="0"/>
              <a:t>Jak se jmenují Švýcarské hory?</a:t>
            </a:r>
          </a:p>
        </p:txBody>
      </p:sp>
      <p:sp>
        <p:nvSpPr>
          <p:cNvPr id="7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876925"/>
            <a:ext cx="7559675" cy="792163"/>
          </a:xfrm>
        </p:spPr>
        <p:txBody>
          <a:bodyPr/>
          <a:lstStyle/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</a:t>
            </a:r>
            <a:r>
              <a:rPr lang="cs-CZ" sz="1000" dirty="0" smtClean="0"/>
              <a:t>27. května 2012</a:t>
            </a:r>
            <a:r>
              <a:rPr lang="cs-CZ" sz="1000" i="1" dirty="0" smtClean="0"/>
              <a:t>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</a:t>
            </a:r>
            <a:r>
              <a:rPr lang="cs-CZ" i="1" dirty="0" smtClean="0"/>
              <a:t>.</a:t>
            </a:r>
            <a:endParaRPr lang="cs-CZ" dirty="0" smtClean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cs-CZ" dirty="0" smtClean="0"/>
              <a:t>Jaká část Evropy nabízí především rekreaci v horách?</a:t>
            </a:r>
          </a:p>
          <a:p>
            <a:r>
              <a:rPr lang="cs-CZ" dirty="0" smtClean="0"/>
              <a:t>Jak se jmenuje nejslavnější hora Řecka?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2700" dirty="0" smtClean="0"/>
              <a:t>Zdroj obrázků: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300" dirty="0" smtClean="0">
                <a:latin typeface="Arial" pitchFamily="34" charset="0"/>
                <a:cs typeface="Arial" pitchFamily="34" charset="0"/>
              </a:rPr>
              <a:t>Všechny uveřejněné odkazy [cit. 2012-05-27] dostupné pod licencí </a:t>
            </a:r>
            <a:r>
              <a:rPr lang="cs-CZ" sz="1300" dirty="0" err="1" smtClean="0">
                <a:latin typeface="Arial" pitchFamily="34" charset="0"/>
                <a:cs typeface="Arial" pitchFamily="34" charset="0"/>
              </a:rPr>
              <a:t>Creative</a:t>
            </a:r>
            <a:r>
              <a:rPr lang="cs-CZ" sz="13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300" dirty="0" err="1" smtClean="0">
                <a:latin typeface="Arial" pitchFamily="34" charset="0"/>
                <a:cs typeface="Arial" pitchFamily="34" charset="0"/>
              </a:rPr>
              <a:t>Commons</a:t>
            </a:r>
            <a:r>
              <a:rPr lang="cs-CZ" sz="1300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cs-CZ" sz="1300" dirty="0" smtClean="0">
                <a:latin typeface="Arial" pitchFamily="34" charset="0"/>
                <a:cs typeface="Arial" pitchFamily="34" charset="0"/>
              </a:rPr>
            </a:br>
            <a:r>
              <a:rPr lang="cs-CZ" sz="1300" dirty="0" smtClean="0">
                <a:latin typeface="Arial" pitchFamily="34" charset="0"/>
                <a:cs typeface="Arial" pitchFamily="34" charset="0"/>
              </a:rPr>
              <a:t>– na </a:t>
            </a:r>
            <a:r>
              <a:rPr lang="cs-CZ" sz="1300" dirty="0" smtClean="0">
                <a:latin typeface="Arial" pitchFamily="34" charset="0"/>
                <a:cs typeface="Arial" pitchFamily="34" charset="0"/>
                <a:hlinkClick r:id="rId2"/>
              </a:rPr>
              <a:t>www.</a:t>
            </a:r>
            <a:r>
              <a:rPr lang="cs-CZ" sz="1300" dirty="0" err="1" smtClean="0">
                <a:latin typeface="Arial" pitchFamily="34" charset="0"/>
                <a:cs typeface="Arial" pitchFamily="34" charset="0"/>
                <a:hlinkClick r:id="rId2"/>
              </a:rPr>
              <a:t>deviantart.com</a:t>
            </a:r>
            <a:r>
              <a:rPr lang="cs-CZ" sz="1300" dirty="0" smtClean="0">
                <a:latin typeface="Arial" pitchFamily="34" charset="0"/>
                <a:cs typeface="Arial" pitchFamily="34" charset="0"/>
              </a:rPr>
              <a:t> a </a:t>
            </a:r>
            <a:r>
              <a:rPr lang="cs-CZ" sz="1300" dirty="0" smtClean="0">
                <a:latin typeface="Arial" pitchFamily="34" charset="0"/>
                <a:cs typeface="Arial" pitchFamily="34" charset="0"/>
                <a:hlinkClick r:id="rId3"/>
              </a:rPr>
              <a:t>www.</a:t>
            </a:r>
            <a:r>
              <a:rPr lang="cs-CZ" sz="1300" dirty="0" err="1" smtClean="0">
                <a:latin typeface="Arial" pitchFamily="34" charset="0"/>
                <a:cs typeface="Arial" pitchFamily="34" charset="0"/>
                <a:hlinkClick r:id="rId3"/>
              </a:rPr>
              <a:t>cs.wikipedia.org</a:t>
            </a:r>
            <a:endParaRPr lang="cs-CZ" sz="13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endParaRPr lang="cs-CZ" sz="900" dirty="0" smtClean="0"/>
          </a:p>
          <a:p>
            <a:r>
              <a:rPr lang="cs-CZ" sz="900" dirty="0" smtClean="0"/>
              <a:t>Strana 3 - </a:t>
            </a:r>
            <a:r>
              <a:rPr lang="cs-CZ" sz="900" dirty="0" smtClean="0">
                <a:hlinkClick r:id="rId4"/>
              </a:rPr>
              <a:t>http://inobras.deviantart.com/art/Moscow-River-near-Cathedral-143351824</a:t>
            </a:r>
            <a:endParaRPr lang="cs-CZ" sz="900" dirty="0" smtClean="0"/>
          </a:p>
          <a:p>
            <a:r>
              <a:rPr lang="cs-CZ" sz="900" dirty="0" err="1" smtClean="0"/>
              <a:t>Bois</a:t>
            </a:r>
            <a:r>
              <a:rPr lang="cs-CZ" sz="900" dirty="0" smtClean="0"/>
              <a:t> de </a:t>
            </a:r>
            <a:r>
              <a:rPr lang="cs-CZ" sz="900" dirty="0" err="1" smtClean="0"/>
              <a:t>Vincennes</a:t>
            </a:r>
            <a:r>
              <a:rPr lang="cs-CZ" sz="900" dirty="0" smtClean="0"/>
              <a:t> - </a:t>
            </a:r>
            <a:r>
              <a:rPr lang="cs-CZ" sz="900" dirty="0" smtClean="0">
                <a:hlinkClick r:id="rId5"/>
              </a:rPr>
              <a:t>http://cs.wikipedia.org/wiki/Soubor:Bois_de_Vincennes_20060816_16.jpg</a:t>
            </a:r>
            <a:endParaRPr lang="cs-CZ" sz="900" dirty="0" smtClean="0"/>
          </a:p>
          <a:p>
            <a:r>
              <a:rPr lang="cs-CZ" sz="900" dirty="0" err="1" smtClean="0"/>
              <a:t>Stonehenge</a:t>
            </a:r>
            <a:r>
              <a:rPr lang="cs-CZ" sz="900" dirty="0" smtClean="0"/>
              <a:t> - </a:t>
            </a:r>
            <a:r>
              <a:rPr lang="cs-CZ" sz="900" dirty="0" smtClean="0">
                <a:hlinkClick r:id="rId6"/>
              </a:rPr>
              <a:t>http://en.wikipedia.org/wiki/File:Stonehenge2007_07_30.jpg</a:t>
            </a:r>
            <a:endParaRPr lang="cs-CZ" sz="900" dirty="0" smtClean="0"/>
          </a:p>
          <a:p>
            <a:r>
              <a:rPr lang="cs-CZ" sz="900" smtClean="0"/>
              <a:t>Irské tance </a:t>
            </a:r>
            <a:r>
              <a:rPr lang="cs-CZ" sz="900" dirty="0" smtClean="0"/>
              <a:t>- </a:t>
            </a:r>
            <a:r>
              <a:rPr lang="cs-CZ" sz="900" dirty="0" smtClean="0">
                <a:hlinkClick r:id="rId7"/>
              </a:rPr>
              <a:t>http://en.wikipedia.org/wiki/File:DSCN0044_irishdancers_e.jpg</a:t>
            </a:r>
            <a:endParaRPr lang="cs-CZ" sz="900" dirty="0" smtClean="0"/>
          </a:p>
          <a:p>
            <a:r>
              <a:rPr lang="cs-CZ" sz="900" dirty="0" smtClean="0"/>
              <a:t>Osvětim - </a:t>
            </a:r>
            <a:r>
              <a:rPr lang="cs-CZ" sz="900" dirty="0" smtClean="0">
                <a:hlinkClick r:id="rId8"/>
              </a:rPr>
              <a:t>http://cs.wikipedia.org/wiki/Soubor:Auschwitz-Birkenau.JPG</a:t>
            </a:r>
            <a:endParaRPr lang="cs-CZ" sz="900" dirty="0" smtClean="0"/>
          </a:p>
          <a:p>
            <a:r>
              <a:rPr lang="cs-CZ" sz="900" dirty="0" smtClean="0"/>
              <a:t>Vídeň - </a:t>
            </a:r>
            <a:r>
              <a:rPr lang="cs-CZ" sz="900" dirty="0" smtClean="0">
                <a:hlinkClick r:id="rId9"/>
              </a:rPr>
              <a:t>http://cs.wikipedia.org/wiki/Soubor:Maria-Theresien-Platz_in_Wien.jpg</a:t>
            </a:r>
            <a:endParaRPr lang="cs-CZ" sz="900" dirty="0" smtClean="0"/>
          </a:p>
          <a:p>
            <a:r>
              <a:rPr lang="cs-CZ" sz="900" dirty="0" smtClean="0"/>
              <a:t>Minsk - </a:t>
            </a:r>
            <a:r>
              <a:rPr lang="cs-CZ" sz="900" dirty="0" smtClean="0">
                <a:hlinkClick r:id="rId10"/>
              </a:rPr>
              <a:t>http://cs.wikipedia.org/wiki/Soubor:Victory-square.jpg</a:t>
            </a:r>
            <a:endParaRPr lang="cs-CZ" sz="900" dirty="0" smtClean="0"/>
          </a:p>
          <a:p>
            <a:r>
              <a:rPr lang="cs-CZ" sz="900" dirty="0" err="1" smtClean="0"/>
              <a:t>Matryoschka</a:t>
            </a:r>
            <a:r>
              <a:rPr lang="cs-CZ" sz="900" dirty="0" smtClean="0"/>
              <a:t> - </a:t>
            </a:r>
            <a:r>
              <a:rPr lang="cs-CZ" sz="900" dirty="0" smtClean="0">
                <a:hlinkClick r:id="rId11"/>
              </a:rPr>
              <a:t>http://en.wikipedia.org/wiki/File:Russian-Matroshka2.jpg</a:t>
            </a:r>
            <a:endParaRPr lang="cs-CZ" sz="900" dirty="0" smtClean="0"/>
          </a:p>
          <a:p>
            <a:r>
              <a:rPr lang="cs-CZ" sz="900" dirty="0" smtClean="0"/>
              <a:t>Moskva - </a:t>
            </a:r>
            <a:r>
              <a:rPr lang="cs-CZ" sz="900" dirty="0" smtClean="0">
                <a:hlinkClick r:id="rId12"/>
              </a:rPr>
              <a:t>http://en.wikipedia.org/wiki/File:</a:t>
            </a:r>
            <a:r>
              <a:rPr lang="az-Cyrl-AZ" sz="900" dirty="0" smtClean="0">
                <a:hlinkClick r:id="rId12"/>
              </a:rPr>
              <a:t>Ночная-Москва,.</a:t>
            </a:r>
            <a:r>
              <a:rPr lang="cs-CZ" sz="900" dirty="0" err="1" smtClean="0">
                <a:hlinkClick r:id="rId12"/>
              </a:rPr>
              <a:t>jpg</a:t>
            </a:r>
            <a:endParaRPr lang="cs-CZ" sz="900" dirty="0" smtClean="0"/>
          </a:p>
          <a:p>
            <a:r>
              <a:rPr lang="cs-CZ" sz="900" dirty="0" smtClean="0"/>
              <a:t>Stockholm  (Koláž) - </a:t>
            </a:r>
            <a:r>
              <a:rPr lang="cs-CZ" sz="900" dirty="0" smtClean="0">
                <a:hlinkClick r:id="rId13"/>
              </a:rPr>
              <a:t>http://cs.wikipedia.org/wiki/Soubor:Stockholm_lead_image.jpg</a:t>
            </a:r>
            <a:endParaRPr lang="cs-CZ" sz="900" dirty="0" smtClean="0"/>
          </a:p>
          <a:p>
            <a:r>
              <a:rPr lang="cs-CZ" sz="900" dirty="0" smtClean="0"/>
              <a:t>Řím (Koláž) - </a:t>
            </a:r>
            <a:r>
              <a:rPr lang="cs-CZ" sz="900" dirty="0" smtClean="0">
                <a:hlinkClick r:id="rId14"/>
              </a:rPr>
              <a:t>http://cs.wikipedia.org/wiki/Soubor:Collage_Rome.jpg</a:t>
            </a:r>
            <a:endParaRPr lang="cs-CZ" sz="900" dirty="0" smtClean="0"/>
          </a:p>
          <a:p>
            <a:r>
              <a:rPr lang="cs-CZ" sz="900" dirty="0" smtClean="0"/>
              <a:t>Vatikán - </a:t>
            </a:r>
            <a:r>
              <a:rPr lang="cs-CZ" sz="900" dirty="0" smtClean="0">
                <a:hlinkClick r:id="rId15"/>
              </a:rPr>
              <a:t>http://cs.wikipedia.org/wiki/Soubor:Pohled_na_řím.JPG</a:t>
            </a:r>
            <a:endParaRPr lang="cs-CZ" sz="900" dirty="0" smtClean="0"/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r>
              <a:rPr lang="cs-CZ" sz="900" dirty="0" smtClean="0"/>
              <a:t>Athény - </a:t>
            </a:r>
            <a:r>
              <a:rPr lang="cs-CZ" sz="900" dirty="0" smtClean="0">
                <a:hlinkClick r:id="rId16"/>
              </a:rPr>
              <a:t>http://cs.wikipedia.org/wiki/Soubor:Athens_Montage_2.jpg</a:t>
            </a:r>
            <a:endParaRPr lang="cs-CZ" sz="900" dirty="0" smtClean="0"/>
          </a:p>
          <a:p>
            <a:r>
              <a:rPr lang="cs-CZ" sz="900" dirty="0" smtClean="0"/>
              <a:t>Moře - </a:t>
            </a:r>
            <a:r>
              <a:rPr lang="cs-CZ" sz="900" dirty="0" smtClean="0">
                <a:hlinkClick r:id="rId17"/>
              </a:rPr>
              <a:t>http://cs.wikipedia.org/wiki/Soubor:North_Sea_01_ubt.jpeg</a:t>
            </a:r>
            <a:endParaRPr lang="cs-CZ" sz="900" dirty="0" smtClean="0"/>
          </a:p>
          <a:p>
            <a:r>
              <a:rPr lang="cs-CZ" sz="900" dirty="0" smtClean="0"/>
              <a:t>Skotsko - </a:t>
            </a:r>
            <a:r>
              <a:rPr lang="cs-CZ" sz="900" dirty="0" smtClean="0">
                <a:hlinkClick r:id="rId18"/>
              </a:rPr>
              <a:t>http://en.wikipedia.org/wiki/File:Ditch_associated_with_Antonine_Wall_at_Bar_Head_-_geograph.org.uk_-_365380.jpg</a:t>
            </a:r>
            <a:endParaRPr lang="cs-CZ" sz="900" dirty="0" smtClean="0"/>
          </a:p>
          <a:p>
            <a:r>
              <a:rPr lang="cs-CZ" sz="900" dirty="0" err="1" smtClean="0"/>
              <a:t>Villefranche</a:t>
            </a:r>
            <a:r>
              <a:rPr lang="cs-CZ" sz="900" dirty="0" smtClean="0"/>
              <a:t> - </a:t>
            </a:r>
            <a:r>
              <a:rPr lang="cs-CZ" sz="900" dirty="0" smtClean="0">
                <a:hlinkClick r:id="rId19"/>
              </a:rPr>
              <a:t>http://en.wikipedia.org/wiki/File:VillefrancheMontLeuze.jpg</a:t>
            </a:r>
            <a:endParaRPr lang="cs-CZ" sz="900" dirty="0" smtClean="0"/>
          </a:p>
          <a:p>
            <a:r>
              <a:rPr lang="cs-CZ" sz="900" dirty="0" err="1" smtClean="0"/>
              <a:t>Dobbrikow</a:t>
            </a:r>
            <a:r>
              <a:rPr lang="cs-CZ" sz="900" dirty="0" smtClean="0"/>
              <a:t> - </a:t>
            </a:r>
            <a:r>
              <a:rPr lang="cs-CZ" sz="900" dirty="0" smtClean="0">
                <a:hlinkClick r:id="rId20"/>
              </a:rPr>
              <a:t>http://de.</a:t>
            </a:r>
            <a:r>
              <a:rPr lang="cs-CZ" sz="900" dirty="0" err="1" smtClean="0">
                <a:hlinkClick r:id="rId20"/>
              </a:rPr>
              <a:t>wikipedia.org</a:t>
            </a:r>
            <a:r>
              <a:rPr lang="cs-CZ" sz="900" dirty="0" smtClean="0">
                <a:hlinkClick r:id="rId20"/>
              </a:rPr>
              <a:t>/w/index.</a:t>
            </a:r>
            <a:r>
              <a:rPr lang="cs-CZ" sz="900" dirty="0" err="1" smtClean="0">
                <a:hlinkClick r:id="rId20"/>
              </a:rPr>
              <a:t>php</a:t>
            </a:r>
            <a:r>
              <a:rPr lang="cs-CZ" sz="900" dirty="0" smtClean="0">
                <a:hlinkClick r:id="rId20"/>
              </a:rPr>
              <a:t>?</a:t>
            </a:r>
            <a:r>
              <a:rPr lang="cs-CZ" sz="900" dirty="0" err="1" smtClean="0">
                <a:hlinkClick r:id="rId20"/>
              </a:rPr>
              <a:t>title</a:t>
            </a:r>
            <a:r>
              <a:rPr lang="cs-CZ" sz="900" dirty="0" smtClean="0">
                <a:hlinkClick r:id="rId20"/>
              </a:rPr>
              <a:t>=</a:t>
            </a:r>
            <a:r>
              <a:rPr lang="cs-CZ" sz="900" dirty="0" err="1" smtClean="0">
                <a:hlinkClick r:id="rId20"/>
              </a:rPr>
              <a:t>Datei</a:t>
            </a:r>
            <a:r>
              <a:rPr lang="cs-CZ" sz="900" dirty="0" smtClean="0">
                <a:hlinkClick r:id="rId20"/>
              </a:rPr>
              <a:t>:</a:t>
            </a:r>
            <a:r>
              <a:rPr lang="cs-CZ" sz="900" dirty="0" err="1" smtClean="0">
                <a:hlinkClick r:id="rId20"/>
              </a:rPr>
              <a:t>Dobbrikow</a:t>
            </a:r>
            <a:r>
              <a:rPr lang="cs-CZ" sz="900" dirty="0" smtClean="0">
                <a:hlinkClick r:id="rId20"/>
              </a:rPr>
              <a:t>_church2.JPG&amp;</a:t>
            </a:r>
            <a:r>
              <a:rPr lang="cs-CZ" sz="900" dirty="0" err="1" smtClean="0">
                <a:hlinkClick r:id="rId20"/>
              </a:rPr>
              <a:t>filetimestamp</a:t>
            </a:r>
            <a:r>
              <a:rPr lang="cs-CZ" sz="900" dirty="0" smtClean="0">
                <a:hlinkClick r:id="rId20"/>
              </a:rPr>
              <a:t>=20060513201525</a:t>
            </a:r>
            <a:endParaRPr lang="cs-CZ" sz="900" dirty="0" smtClean="0"/>
          </a:p>
          <a:p>
            <a:r>
              <a:rPr lang="cs-CZ" sz="900" dirty="0" smtClean="0"/>
              <a:t>Alpy - </a:t>
            </a:r>
            <a:r>
              <a:rPr lang="cs-CZ" sz="900" dirty="0" smtClean="0">
                <a:hlinkClick r:id="rId21"/>
              </a:rPr>
              <a:t>http://cs.wikipedia.org/wiki/Soubor:Rhone_bei_steinhaus.jpg</a:t>
            </a:r>
            <a:endParaRPr lang="cs-CZ" sz="900" dirty="0" smtClean="0"/>
          </a:p>
          <a:p>
            <a:r>
              <a:rPr lang="cs-CZ" sz="900" dirty="0" smtClean="0"/>
              <a:t>Kavkaz - </a:t>
            </a:r>
            <a:r>
              <a:rPr lang="cs-CZ" sz="900" dirty="0" smtClean="0">
                <a:hlinkClick r:id="rId22"/>
              </a:rPr>
              <a:t>http://cs.wikipedia.org/wiki/Soubor:Albours.jpg</a:t>
            </a:r>
            <a:endParaRPr lang="cs-CZ" sz="900" dirty="0" smtClean="0"/>
          </a:p>
          <a:p>
            <a:r>
              <a:rPr lang="cs-CZ" sz="900" dirty="0" smtClean="0"/>
              <a:t>Karpaty - </a:t>
            </a:r>
            <a:r>
              <a:rPr lang="cs-CZ" sz="900" dirty="0" smtClean="0">
                <a:hlinkClick r:id="rId23"/>
              </a:rPr>
              <a:t>http://cs.wikipedia.org/wiki/Soubor:Retezat-peleaga-papusa.jpg</a:t>
            </a:r>
            <a:endParaRPr lang="cs-CZ" sz="900" dirty="0" smtClean="0"/>
          </a:p>
          <a:p>
            <a:r>
              <a:rPr lang="cs-CZ" sz="900" dirty="0" err="1" smtClean="0"/>
              <a:t>Møns</a:t>
            </a:r>
            <a:r>
              <a:rPr lang="cs-CZ" sz="900" dirty="0" smtClean="0"/>
              <a:t> </a:t>
            </a:r>
            <a:r>
              <a:rPr lang="cs-CZ" sz="900" dirty="0" err="1" smtClean="0"/>
              <a:t>Klint</a:t>
            </a:r>
            <a:r>
              <a:rPr lang="cs-CZ" sz="900" dirty="0" smtClean="0"/>
              <a:t> - </a:t>
            </a:r>
            <a:r>
              <a:rPr lang="cs-CZ" sz="900" dirty="0" smtClean="0">
                <a:hlinkClick r:id="rId24"/>
              </a:rPr>
              <a:t>http://en.wikipedia.org/wiki/File:Da_møns_klint.jpg</a:t>
            </a:r>
            <a:endParaRPr lang="cs-CZ" sz="900" dirty="0" smtClean="0"/>
          </a:p>
          <a:p>
            <a:r>
              <a:rPr lang="cs-CZ" sz="900" dirty="0" err="1" smtClean="0"/>
              <a:t>Rondane</a:t>
            </a:r>
            <a:r>
              <a:rPr lang="cs-CZ" sz="900" dirty="0" smtClean="0"/>
              <a:t> - </a:t>
            </a:r>
            <a:r>
              <a:rPr lang="cs-CZ" sz="900" dirty="0" smtClean="0">
                <a:hlinkClick r:id="rId25"/>
              </a:rPr>
              <a:t>http://cs.wikipedia.org/wiki/Soubor:Rondane.jpg</a:t>
            </a:r>
            <a:endParaRPr lang="cs-CZ" sz="900" dirty="0" smtClean="0"/>
          </a:p>
          <a:p>
            <a:r>
              <a:rPr lang="cs-CZ" sz="900" smtClean="0"/>
              <a:t>Mallorka</a:t>
            </a:r>
            <a:r>
              <a:rPr lang="cs-CZ" sz="900" dirty="0" smtClean="0"/>
              <a:t> - </a:t>
            </a:r>
            <a:r>
              <a:rPr lang="cs-CZ" sz="900" dirty="0" smtClean="0">
                <a:hlinkClick r:id="rId26"/>
              </a:rPr>
              <a:t>http://cs.wikipedia.org/wiki/Soubor:Mallorca.jpg</a:t>
            </a:r>
            <a:endParaRPr lang="cs-CZ" sz="900" dirty="0" smtClean="0"/>
          </a:p>
          <a:p>
            <a:r>
              <a:rPr lang="cs-CZ" sz="900" dirty="0" smtClean="0"/>
              <a:t>Benátky - </a:t>
            </a:r>
            <a:r>
              <a:rPr lang="cs-CZ" sz="900" dirty="0" smtClean="0">
                <a:hlinkClick r:id="rId27"/>
              </a:rPr>
              <a:t>http://cs.wikipedia.org/wiki/Soubor:San_Marco.jpg</a:t>
            </a:r>
            <a:endParaRPr lang="cs-CZ" sz="900" dirty="0" smtClean="0"/>
          </a:p>
          <a:p>
            <a:r>
              <a:rPr lang="cs-CZ" sz="900" dirty="0" smtClean="0"/>
              <a:t>Zadar - </a:t>
            </a:r>
            <a:r>
              <a:rPr lang="cs-CZ" sz="900" dirty="0" smtClean="0">
                <a:hlinkClick r:id="rId28"/>
              </a:rPr>
              <a:t>http://cs.wikipedia.org/wiki/Soubor:Zadar.jpg</a:t>
            </a:r>
            <a:endParaRPr lang="cs-CZ" sz="900" dirty="0" smtClean="0"/>
          </a:p>
          <a:p>
            <a:r>
              <a:rPr lang="cs-CZ" sz="900" dirty="0" smtClean="0"/>
              <a:t>Olymp - </a:t>
            </a:r>
            <a:r>
              <a:rPr lang="cs-CZ" sz="900" dirty="0" smtClean="0">
                <a:hlinkClick r:id="rId29"/>
              </a:rPr>
              <a:t>http://cs.wikipedia.org/wiki/Soubor:Olympus_Litochoro.JPG</a:t>
            </a:r>
            <a:endParaRPr lang="cs-CZ" sz="900" dirty="0" smtClean="0"/>
          </a:p>
          <a:p>
            <a:endParaRPr lang="cs-CZ" sz="900" dirty="0" smtClean="0"/>
          </a:p>
          <a:p>
            <a:endParaRPr lang="cs-CZ" sz="900" dirty="0" smtClean="0"/>
          </a:p>
          <a:p>
            <a:endParaRPr lang="cs-CZ" sz="900" dirty="0" smtClean="0"/>
          </a:p>
        </p:txBody>
      </p:sp>
      <p:sp>
        <p:nvSpPr>
          <p:cNvPr id="7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6357958"/>
            <a:ext cx="7559675" cy="311130"/>
          </a:xfrm>
        </p:spPr>
        <p:txBody>
          <a:bodyPr/>
          <a:lstStyle/>
          <a:p>
            <a:pPr hangingPunct="0"/>
            <a:endParaRPr lang="cs-CZ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876925"/>
            <a:ext cx="7559675" cy="792163"/>
          </a:xfrm>
        </p:spPr>
        <p:txBody>
          <a:bodyPr/>
          <a:lstStyle/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</a:t>
            </a:r>
            <a:r>
              <a:rPr lang="cs-CZ" sz="1000" dirty="0" smtClean="0"/>
              <a:t>27. května 2012</a:t>
            </a:r>
            <a:r>
              <a:rPr lang="cs-CZ" sz="1000" i="1" dirty="0" smtClean="0"/>
              <a:t>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</a:t>
            </a:r>
            <a:r>
              <a:rPr lang="cs-CZ" i="1" dirty="0" smtClean="0"/>
              <a:t>.</a:t>
            </a:r>
            <a:endParaRPr lang="cs-CZ" dirty="0" smtClean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755650" y="981075"/>
          <a:ext cx="7632700" cy="3295335"/>
        </p:xfrm>
        <a:graphic>
          <a:graphicData uri="http://schemas.openxmlformats.org/drawingml/2006/table">
            <a:tbl>
              <a:tblPr/>
              <a:tblGrid>
                <a:gridCol w="2952750"/>
                <a:gridCol w="4679950"/>
              </a:tblGrid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název</a:t>
                      </a:r>
                      <a:endParaRPr kumimoji="0" lang="cs-CZ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Evropa – cestovní ruch a rekreace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anotace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Žáci získávají základní znalosti o cestovním ruchu a rekreaci v Evropě.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Testovou formou si ověřují znalosti na daná témata.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očekávaný výstup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hangingPunct="0"/>
                      <a:r>
                        <a:rPr kumimoji="0" lang="cs-CZ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ZV – LMP </a:t>
                      </a:r>
                      <a:endParaRPr kumimoji="0" lang="cs-CZ" sz="12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hangingPunct="0"/>
                      <a:r>
                        <a:rPr kumimoji="0" lang="cs-CZ" sz="12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Člověk a příroda – 2. stupeň </a:t>
                      </a:r>
                    </a:p>
                    <a:p>
                      <a:r>
                        <a:rPr kumimoji="0" lang="cs-CZ" sz="1200" b="0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 – vyhledat na mapách nejznámější oblasti cestovního ruchu a rekreace</a:t>
                      </a:r>
                      <a:endParaRPr kumimoji="0" lang="cs-CZ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druh učebního materiálu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Prezentace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druh interaktivity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Kombinované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ročník</a:t>
                      </a:r>
                      <a:endParaRPr kumimoji="0" lang="cs-CZ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98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cs-CZ" sz="1200">
                <a:cs typeface="Times New Roman" pitchFamily="18" charset="0"/>
              </a:rPr>
              <a:t>č. </a:t>
            </a:r>
            <a:endParaRPr lang="cs-CZ" sz="800"/>
          </a:p>
          <a:p>
            <a:pPr eaLnBrk="0" hangingPunct="0"/>
            <a:endParaRPr lang="cs-CZ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Cestovn</a:t>
            </a:r>
            <a:r>
              <a:rPr lang="cs-CZ" dirty="0" smtClean="0"/>
              <a:t>í ruch v Evropě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Nejvíce se v Evropě cestuje za kulturními památkami a přírodními krásami.</a:t>
            </a:r>
          </a:p>
          <a:p>
            <a:r>
              <a:rPr lang="cs-CZ" dirty="0" smtClean="0"/>
              <a:t>Tyto mohou být například:</a:t>
            </a:r>
          </a:p>
          <a:p>
            <a:pPr lvl="1"/>
            <a:r>
              <a:rPr lang="cs-CZ" dirty="0" smtClean="0"/>
              <a:t>Parky</a:t>
            </a:r>
          </a:p>
          <a:p>
            <a:pPr lvl="1"/>
            <a:r>
              <a:rPr lang="cs-CZ" dirty="0" smtClean="0"/>
              <a:t>Kulturní centra</a:t>
            </a:r>
          </a:p>
          <a:p>
            <a:pPr lvl="1"/>
            <a:r>
              <a:rPr lang="cs-CZ" dirty="0" smtClean="0"/>
              <a:t>Zámky</a:t>
            </a:r>
          </a:p>
          <a:p>
            <a:pPr lvl="1"/>
            <a:r>
              <a:rPr lang="cs-CZ" dirty="0" smtClean="0"/>
              <a:t>Chráněné krajinné oblasti</a:t>
            </a:r>
          </a:p>
        </p:txBody>
      </p:sp>
      <p:sp>
        <p:nvSpPr>
          <p:cNvPr id="7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876925"/>
            <a:ext cx="7559675" cy="792163"/>
          </a:xfrm>
        </p:spPr>
        <p:txBody>
          <a:bodyPr/>
          <a:lstStyle/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</a:t>
            </a:r>
            <a:r>
              <a:rPr lang="cs-CZ" sz="1000" dirty="0" smtClean="0"/>
              <a:t>27. května 2012</a:t>
            </a:r>
            <a:r>
              <a:rPr lang="cs-CZ" sz="1000" i="1" dirty="0" smtClean="0"/>
              <a:t>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</p:txBody>
      </p:sp>
      <p:pic>
        <p:nvPicPr>
          <p:cNvPr id="11" name="Zástupný symbol pro obsah 10" descr="Moscow_River_near_Cathedral_by_inObrAS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276872"/>
            <a:ext cx="3048000" cy="304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Cestovn</a:t>
            </a:r>
            <a:r>
              <a:rPr lang="cs-CZ" dirty="0" smtClean="0"/>
              <a:t>í ruch v západní Evropě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Francie</a:t>
            </a:r>
          </a:p>
          <a:p>
            <a:pPr lvl="1"/>
            <a:r>
              <a:rPr lang="cs-CZ" dirty="0" smtClean="0"/>
              <a:t>Přírodní krásy</a:t>
            </a:r>
          </a:p>
          <a:p>
            <a:pPr lvl="2"/>
            <a:r>
              <a:rPr lang="cs-CZ" dirty="0" err="1" smtClean="0"/>
              <a:t>Bois</a:t>
            </a:r>
            <a:r>
              <a:rPr lang="cs-CZ" dirty="0" smtClean="0"/>
              <a:t> de </a:t>
            </a:r>
            <a:r>
              <a:rPr lang="cs-CZ" dirty="0" err="1" smtClean="0"/>
              <a:t>Vincennes</a:t>
            </a:r>
            <a:r>
              <a:rPr lang="cs-CZ" dirty="0" smtClean="0"/>
              <a:t> (Park)</a:t>
            </a:r>
          </a:p>
          <a:p>
            <a:pPr lvl="1"/>
            <a:r>
              <a:rPr lang="cs-CZ" dirty="0" smtClean="0"/>
              <a:t>Kulturní památky</a:t>
            </a:r>
          </a:p>
          <a:p>
            <a:pPr lvl="2"/>
            <a:r>
              <a:rPr lang="cs-CZ" dirty="0" err="1" smtClean="0"/>
              <a:t>Eiffelova</a:t>
            </a:r>
            <a:r>
              <a:rPr lang="cs-CZ" dirty="0" smtClean="0"/>
              <a:t> věž, Paříž</a:t>
            </a:r>
          </a:p>
          <a:p>
            <a:r>
              <a:rPr lang="cs-CZ" dirty="0" smtClean="0"/>
              <a:t>Anglie</a:t>
            </a:r>
          </a:p>
          <a:p>
            <a:pPr lvl="1"/>
            <a:r>
              <a:rPr lang="cs-CZ" dirty="0" smtClean="0"/>
              <a:t>Kulturní památky</a:t>
            </a:r>
          </a:p>
          <a:p>
            <a:pPr lvl="2"/>
            <a:r>
              <a:rPr lang="cs-CZ" dirty="0" err="1" smtClean="0"/>
              <a:t>Stonehedge</a:t>
            </a:r>
            <a:r>
              <a:rPr lang="cs-CZ" dirty="0" smtClean="0"/>
              <a:t>, Londýn</a:t>
            </a:r>
          </a:p>
          <a:p>
            <a:r>
              <a:rPr lang="cs-CZ" dirty="0" smtClean="0"/>
              <a:t>Irsko</a:t>
            </a:r>
          </a:p>
          <a:p>
            <a:pPr lvl="1"/>
            <a:r>
              <a:rPr lang="cs-CZ" dirty="0" smtClean="0"/>
              <a:t>Kulturní památky</a:t>
            </a:r>
          </a:p>
          <a:p>
            <a:pPr lvl="2"/>
            <a:r>
              <a:rPr lang="cs-CZ" dirty="0" smtClean="0"/>
              <a:t>Irská tradiční hudba a tance</a:t>
            </a:r>
          </a:p>
        </p:txBody>
      </p:sp>
      <p:sp>
        <p:nvSpPr>
          <p:cNvPr id="7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876925"/>
            <a:ext cx="7559675" cy="792163"/>
          </a:xfrm>
        </p:spPr>
        <p:txBody>
          <a:bodyPr/>
          <a:lstStyle/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</a:t>
            </a:r>
            <a:r>
              <a:rPr lang="cs-CZ" sz="1000" dirty="0" smtClean="0"/>
              <a:t>27. května 2012</a:t>
            </a:r>
            <a:r>
              <a:rPr lang="cs-CZ" sz="1000" i="1" dirty="0" smtClean="0"/>
              <a:t>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</p:txBody>
      </p:sp>
      <p:pic>
        <p:nvPicPr>
          <p:cNvPr id="9" name="Obrázek 8" descr="800px-Stonehenge2007_07_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2564904"/>
            <a:ext cx="2351245" cy="1763433"/>
          </a:xfrm>
          <a:prstGeom prst="rect">
            <a:avLst/>
          </a:prstGeom>
        </p:spPr>
      </p:pic>
      <p:pic>
        <p:nvPicPr>
          <p:cNvPr id="8" name="Zástupný symbol pro obsah 7" descr="800px-Bois_de_Vincennes_20060816_16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3995936" y="1628800"/>
            <a:ext cx="2376264" cy="1583186"/>
          </a:xfrm>
        </p:spPr>
      </p:pic>
      <p:pic>
        <p:nvPicPr>
          <p:cNvPr id="10" name="Obrázek 9" descr="DSCN0044_irishdancers_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3853607"/>
            <a:ext cx="1900105" cy="209644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Cestovn</a:t>
            </a:r>
            <a:r>
              <a:rPr lang="cs-CZ" dirty="0" smtClean="0"/>
              <a:t>í ruch ve střední Evropě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Polsko</a:t>
            </a:r>
          </a:p>
          <a:p>
            <a:pPr lvl="1"/>
            <a:r>
              <a:rPr lang="cs-CZ" dirty="0" smtClean="0"/>
              <a:t>Kulturní památky</a:t>
            </a:r>
          </a:p>
          <a:p>
            <a:pPr lvl="2"/>
            <a:r>
              <a:rPr lang="cs-CZ" dirty="0" smtClean="0"/>
              <a:t>Osvětim</a:t>
            </a:r>
          </a:p>
          <a:p>
            <a:pPr lvl="2"/>
            <a:r>
              <a:rPr lang="cs-CZ" dirty="0" smtClean="0"/>
              <a:t>Krakov</a:t>
            </a:r>
          </a:p>
          <a:p>
            <a:r>
              <a:rPr lang="cs-CZ" dirty="0" smtClean="0"/>
              <a:t>Rakousko</a:t>
            </a:r>
          </a:p>
          <a:p>
            <a:pPr lvl="1"/>
            <a:r>
              <a:rPr lang="cs-CZ" dirty="0" smtClean="0"/>
              <a:t>Kulturní památky</a:t>
            </a:r>
          </a:p>
          <a:p>
            <a:pPr lvl="2"/>
            <a:r>
              <a:rPr lang="cs-CZ" dirty="0" smtClean="0"/>
              <a:t>Vídeň</a:t>
            </a:r>
          </a:p>
        </p:txBody>
      </p:sp>
      <p:sp>
        <p:nvSpPr>
          <p:cNvPr id="7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876925"/>
            <a:ext cx="7559675" cy="792163"/>
          </a:xfrm>
        </p:spPr>
        <p:txBody>
          <a:bodyPr/>
          <a:lstStyle/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</a:t>
            </a:r>
            <a:r>
              <a:rPr lang="cs-CZ" sz="1000" dirty="0" smtClean="0"/>
              <a:t>27. května 2012</a:t>
            </a:r>
            <a:r>
              <a:rPr lang="cs-CZ" sz="1000" i="1" dirty="0" smtClean="0"/>
              <a:t>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</a:t>
            </a:r>
            <a:r>
              <a:rPr lang="cs-CZ" i="1" dirty="0" smtClean="0"/>
              <a:t>.</a:t>
            </a:r>
            <a:endParaRPr lang="cs-CZ" dirty="0" smtClean="0"/>
          </a:p>
        </p:txBody>
      </p:sp>
      <p:pic>
        <p:nvPicPr>
          <p:cNvPr id="8" name="Zástupný symbol pro obsah 7" descr="800px-Auschwitz-Birkenau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139952" y="1484784"/>
            <a:ext cx="2592288" cy="1944216"/>
          </a:xfrm>
        </p:spPr>
      </p:pic>
      <p:pic>
        <p:nvPicPr>
          <p:cNvPr id="9" name="Obrázek 8" descr="Maria-Theresien-Platz_in_Wi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3" y="3501008"/>
            <a:ext cx="2592287" cy="203631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Cestovn</a:t>
            </a:r>
            <a:r>
              <a:rPr lang="cs-CZ" dirty="0" smtClean="0"/>
              <a:t>í ruch ve východní Evropě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</a:t>
            </a:r>
            <a:r>
              <a:rPr lang="cs-CZ" dirty="0" err="1" smtClean="0"/>
              <a:t>ělorusko</a:t>
            </a:r>
            <a:endParaRPr lang="cs-CZ" dirty="0" smtClean="0"/>
          </a:p>
          <a:p>
            <a:pPr lvl="1"/>
            <a:r>
              <a:rPr lang="cs-CZ" dirty="0" smtClean="0"/>
              <a:t>Kultura</a:t>
            </a:r>
          </a:p>
          <a:p>
            <a:pPr lvl="2"/>
            <a:r>
              <a:rPr lang="cs-CZ" dirty="0" smtClean="0"/>
              <a:t>Minsk</a:t>
            </a:r>
            <a:endParaRPr lang="en-US" dirty="0" smtClean="0"/>
          </a:p>
          <a:p>
            <a:r>
              <a:rPr lang="cs-CZ" dirty="0" smtClean="0"/>
              <a:t>Rusko</a:t>
            </a:r>
          </a:p>
          <a:p>
            <a:pPr lvl="1"/>
            <a:r>
              <a:rPr lang="cs-CZ" dirty="0" smtClean="0"/>
              <a:t>Kultura</a:t>
            </a:r>
          </a:p>
          <a:p>
            <a:pPr lvl="2"/>
            <a:r>
              <a:rPr lang="cs-CZ" dirty="0" smtClean="0"/>
              <a:t>Ruské národní tance a tradice</a:t>
            </a:r>
          </a:p>
          <a:p>
            <a:pPr lvl="2"/>
            <a:r>
              <a:rPr lang="cs-CZ" dirty="0" err="1" smtClean="0"/>
              <a:t>Matryoshka</a:t>
            </a:r>
            <a:endParaRPr lang="cs-CZ" dirty="0" smtClean="0"/>
          </a:p>
          <a:p>
            <a:pPr lvl="2"/>
            <a:r>
              <a:rPr lang="cs-CZ" dirty="0" smtClean="0"/>
              <a:t>Moskva</a:t>
            </a:r>
          </a:p>
        </p:txBody>
      </p:sp>
      <p:sp>
        <p:nvSpPr>
          <p:cNvPr id="7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876925"/>
            <a:ext cx="7559675" cy="792163"/>
          </a:xfrm>
        </p:spPr>
        <p:txBody>
          <a:bodyPr/>
          <a:lstStyle/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</a:t>
            </a:r>
            <a:r>
              <a:rPr lang="cs-CZ" sz="1000" dirty="0" smtClean="0"/>
              <a:t>27. května 2012</a:t>
            </a:r>
            <a:r>
              <a:rPr lang="cs-CZ" sz="1000" i="1" dirty="0" smtClean="0"/>
              <a:t>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</p:txBody>
      </p:sp>
      <p:pic>
        <p:nvPicPr>
          <p:cNvPr id="10" name="Obrázek 9" descr="800px-Russian-Matroshk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2852936"/>
            <a:ext cx="2438400" cy="1828800"/>
          </a:xfrm>
          <a:prstGeom prst="rect">
            <a:avLst/>
          </a:prstGeom>
        </p:spPr>
      </p:pic>
      <p:pic>
        <p:nvPicPr>
          <p:cNvPr id="8" name="Zástupný symbol pro obsah 7" descr="800px-Victory-square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5508104" y="1340768"/>
            <a:ext cx="2520280" cy="1890210"/>
          </a:xfrm>
        </p:spPr>
      </p:pic>
      <p:pic>
        <p:nvPicPr>
          <p:cNvPr id="9" name="Obrázek 8" descr="800px-Ночная-Москва,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5" y="4149080"/>
            <a:ext cx="2736304" cy="155285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Cestovn</a:t>
            </a:r>
            <a:r>
              <a:rPr lang="cs-CZ" dirty="0" smtClean="0"/>
              <a:t>í ruch v severní Evropě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Švédsko</a:t>
            </a:r>
          </a:p>
          <a:p>
            <a:pPr lvl="1"/>
            <a:r>
              <a:rPr lang="cs-CZ" dirty="0" smtClean="0"/>
              <a:t>Stockholm</a:t>
            </a:r>
          </a:p>
          <a:p>
            <a:r>
              <a:rPr lang="cs-CZ" dirty="0" smtClean="0"/>
              <a:t>Norsko</a:t>
            </a:r>
          </a:p>
          <a:p>
            <a:pPr lvl="1"/>
            <a:r>
              <a:rPr lang="cs-CZ" dirty="0" smtClean="0"/>
              <a:t>Oslo</a:t>
            </a:r>
          </a:p>
          <a:p>
            <a:r>
              <a:rPr lang="cs-CZ" dirty="0" smtClean="0"/>
              <a:t>Dánsko</a:t>
            </a:r>
          </a:p>
          <a:p>
            <a:pPr lvl="1"/>
            <a:r>
              <a:rPr lang="cs-CZ" dirty="0" smtClean="0"/>
              <a:t>Kodaň</a:t>
            </a:r>
          </a:p>
          <a:p>
            <a:pPr lvl="1"/>
            <a:r>
              <a:rPr lang="cs-CZ" dirty="0" err="1" smtClean="0"/>
              <a:t>Roskilde</a:t>
            </a:r>
            <a:endParaRPr lang="cs-CZ" dirty="0" smtClean="0"/>
          </a:p>
          <a:p>
            <a:pPr lvl="2"/>
            <a:endParaRPr lang="cs-CZ" dirty="0" smtClean="0"/>
          </a:p>
        </p:txBody>
      </p:sp>
      <p:sp>
        <p:nvSpPr>
          <p:cNvPr id="7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876925"/>
            <a:ext cx="7559675" cy="792163"/>
          </a:xfrm>
        </p:spPr>
        <p:txBody>
          <a:bodyPr/>
          <a:lstStyle/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</a:t>
            </a:r>
            <a:r>
              <a:rPr lang="cs-CZ" sz="1000" dirty="0" smtClean="0"/>
              <a:t>27. května 2012</a:t>
            </a:r>
            <a:r>
              <a:rPr lang="cs-CZ" sz="1000" i="1" dirty="0" smtClean="0"/>
              <a:t>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</a:t>
            </a:r>
            <a:r>
              <a:rPr lang="cs-CZ" i="1" dirty="0" smtClean="0"/>
              <a:t>.</a:t>
            </a:r>
            <a:endParaRPr lang="cs-CZ" dirty="0" smtClean="0"/>
          </a:p>
        </p:txBody>
      </p:sp>
      <p:pic>
        <p:nvPicPr>
          <p:cNvPr id="12" name="Zástupný symbol pro obsah 11" descr="514px-Stockholm_lead_image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3851920" y="1412776"/>
            <a:ext cx="3744416" cy="436362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Cestovn</a:t>
            </a:r>
            <a:r>
              <a:rPr lang="cs-CZ" dirty="0" smtClean="0"/>
              <a:t>í ruch v jižní Evropě</a:t>
            </a:r>
            <a:endParaRPr lang="cs-CZ" dirty="0"/>
          </a:p>
        </p:txBody>
      </p:sp>
      <p:pic>
        <p:nvPicPr>
          <p:cNvPr id="8" name="Zástupný symbol pro obsah 7" descr="750px-Collage_Rome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499992" y="1455981"/>
            <a:ext cx="4176464" cy="3341171"/>
          </a:xfrm>
        </p:spPr>
      </p:pic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Španělsko</a:t>
            </a:r>
          </a:p>
          <a:p>
            <a:pPr lvl="1"/>
            <a:r>
              <a:rPr lang="cs-CZ" dirty="0" smtClean="0"/>
              <a:t>Kultura a sport</a:t>
            </a:r>
          </a:p>
          <a:p>
            <a:pPr lvl="2"/>
            <a:r>
              <a:rPr lang="cs-CZ" dirty="0" smtClean="0"/>
              <a:t>Barcelona</a:t>
            </a:r>
          </a:p>
          <a:p>
            <a:r>
              <a:rPr lang="cs-CZ" dirty="0" smtClean="0"/>
              <a:t>Itálie</a:t>
            </a:r>
          </a:p>
          <a:p>
            <a:pPr lvl="1"/>
            <a:r>
              <a:rPr lang="cs-CZ" dirty="0" smtClean="0"/>
              <a:t>Kultura</a:t>
            </a:r>
          </a:p>
          <a:p>
            <a:pPr lvl="2"/>
            <a:r>
              <a:rPr lang="cs-CZ" dirty="0" smtClean="0"/>
              <a:t>Řím</a:t>
            </a:r>
          </a:p>
          <a:p>
            <a:r>
              <a:rPr lang="cs-CZ" dirty="0" smtClean="0"/>
              <a:t>Vatikán</a:t>
            </a:r>
          </a:p>
          <a:p>
            <a:pPr lvl="1"/>
            <a:r>
              <a:rPr lang="cs-CZ" dirty="0" smtClean="0"/>
              <a:t>Kultura a náboženství</a:t>
            </a:r>
          </a:p>
          <a:p>
            <a:pPr lvl="2"/>
            <a:r>
              <a:rPr lang="cs-CZ" dirty="0" smtClean="0"/>
              <a:t>Vatikán</a:t>
            </a:r>
          </a:p>
        </p:txBody>
      </p:sp>
      <p:sp>
        <p:nvSpPr>
          <p:cNvPr id="7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876925"/>
            <a:ext cx="7559675" cy="792163"/>
          </a:xfrm>
        </p:spPr>
        <p:txBody>
          <a:bodyPr/>
          <a:lstStyle/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</a:t>
            </a:r>
            <a:r>
              <a:rPr lang="cs-CZ" sz="1000" dirty="0" smtClean="0"/>
              <a:t>27. května 2012</a:t>
            </a:r>
            <a:r>
              <a:rPr lang="cs-CZ" sz="1000" i="1" dirty="0" smtClean="0"/>
              <a:t>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</p:txBody>
      </p:sp>
      <p:pic>
        <p:nvPicPr>
          <p:cNvPr id="9" name="Obrázek 8" descr="800px-Pohled_na_ří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3929066"/>
            <a:ext cx="2592288" cy="194421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Cestovn</a:t>
            </a:r>
            <a:r>
              <a:rPr lang="cs-CZ" dirty="0" smtClean="0"/>
              <a:t>í ruch v jihovýchodní Evropě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Turecko</a:t>
            </a:r>
          </a:p>
          <a:p>
            <a:pPr lvl="1"/>
            <a:r>
              <a:rPr lang="cs-CZ" dirty="0" smtClean="0"/>
              <a:t>Kultura</a:t>
            </a:r>
          </a:p>
          <a:p>
            <a:pPr lvl="2"/>
            <a:r>
              <a:rPr lang="cs-CZ" dirty="0" smtClean="0"/>
              <a:t>Istanbul</a:t>
            </a:r>
          </a:p>
          <a:p>
            <a:pPr lvl="2"/>
            <a:r>
              <a:rPr lang="cs-CZ" dirty="0" err="1" smtClean="0"/>
              <a:t>Kappadocie</a:t>
            </a:r>
            <a:endParaRPr lang="cs-CZ" dirty="0" smtClean="0"/>
          </a:p>
          <a:p>
            <a:r>
              <a:rPr lang="cs-CZ" dirty="0" smtClean="0"/>
              <a:t>Řecko</a:t>
            </a:r>
          </a:p>
          <a:p>
            <a:pPr lvl="1"/>
            <a:r>
              <a:rPr lang="cs-CZ" dirty="0" smtClean="0"/>
              <a:t>Památky</a:t>
            </a:r>
          </a:p>
          <a:p>
            <a:pPr lvl="2"/>
            <a:r>
              <a:rPr lang="cs-CZ" dirty="0" err="1" smtClean="0"/>
              <a:t>Knóssos</a:t>
            </a:r>
            <a:endParaRPr lang="cs-CZ" dirty="0" smtClean="0"/>
          </a:p>
          <a:p>
            <a:pPr lvl="1"/>
            <a:r>
              <a:rPr lang="cs-CZ" dirty="0" smtClean="0"/>
              <a:t>Kultura</a:t>
            </a:r>
          </a:p>
          <a:p>
            <a:pPr lvl="2"/>
            <a:r>
              <a:rPr lang="cs-CZ" dirty="0" smtClean="0"/>
              <a:t>Athény</a:t>
            </a:r>
          </a:p>
        </p:txBody>
      </p:sp>
      <p:sp>
        <p:nvSpPr>
          <p:cNvPr id="7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684213" y="5876925"/>
            <a:ext cx="7559675" cy="792163"/>
          </a:xfrm>
        </p:spPr>
        <p:txBody>
          <a:bodyPr/>
          <a:lstStyle/>
          <a:p>
            <a:pPr hangingPunct="0"/>
            <a:r>
              <a:rPr lang="cs-CZ" sz="1000" i="1" dirty="0" smtClean="0"/>
              <a:t>Autorem materiálu a všech jeho částí, není-li uvedeno jinak, jsou: A. Strádalová, Mgr. D. Nováková.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Vytvořeno dne </a:t>
            </a:r>
            <a:r>
              <a:rPr lang="cs-CZ" sz="1000" dirty="0" smtClean="0"/>
              <a:t>27. května 2012</a:t>
            </a:r>
            <a:r>
              <a:rPr lang="cs-CZ" sz="1000" i="1" dirty="0" smtClean="0"/>
              <a:t>.</a:t>
            </a:r>
            <a:r>
              <a:rPr lang="en-US" sz="1000" dirty="0" smtClean="0"/>
              <a:t> </a:t>
            </a:r>
            <a:r>
              <a:rPr lang="cs-CZ" sz="1000" i="1" dirty="0" smtClean="0"/>
              <a:t>Nový začátek (New start) CZ.1.07/1.4.00/21.1409</a:t>
            </a:r>
            <a:endParaRPr lang="cs-CZ" sz="1000" dirty="0" smtClean="0"/>
          </a:p>
          <a:p>
            <a:pPr hangingPunct="0"/>
            <a:r>
              <a:rPr lang="cs-CZ" sz="1000" i="1" dirty="0" smtClean="0"/>
              <a:t>Tento projekt je spolufinancován Evropským sociálním fondem a státním rozpočtem České republiky.</a:t>
            </a:r>
            <a:endParaRPr lang="cs-CZ" sz="1000" dirty="0" smtClean="0"/>
          </a:p>
        </p:txBody>
      </p:sp>
      <p:pic>
        <p:nvPicPr>
          <p:cNvPr id="11" name="Zástupný symbol pro obsah 10" descr="333px-Athens_Montage_2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932040" y="1484784"/>
            <a:ext cx="2466715" cy="4437123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rkýř">
  <a:themeElements>
    <a:clrScheme name="Arkýř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Arkýř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rkýř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699</TotalTime>
  <Words>1477</Words>
  <Application>Microsoft Office PowerPoint</Application>
  <PresentationFormat>Předvádění na obrazovce (4:3)</PresentationFormat>
  <Paragraphs>231</Paragraphs>
  <Slides>19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Arkýř</vt:lpstr>
      <vt:lpstr>Č.22 - Evropa – cestovní ruch a rekreace</vt:lpstr>
      <vt:lpstr>Snímek 2</vt:lpstr>
      <vt:lpstr>Cestovní ruch v Evropě</vt:lpstr>
      <vt:lpstr>Cestovní ruch v západní Evropě</vt:lpstr>
      <vt:lpstr>Cestovní ruch ve střední Evropě</vt:lpstr>
      <vt:lpstr>Cestovní ruch ve východní Evropě</vt:lpstr>
      <vt:lpstr>Cestovní ruch v severní Evropě</vt:lpstr>
      <vt:lpstr>Cestovní ruch v jižní Evropě</vt:lpstr>
      <vt:lpstr>Cestovní ruch v jihovýchodní Evropě</vt:lpstr>
      <vt:lpstr>Cestovní ruch v Evropě - Opakování</vt:lpstr>
      <vt:lpstr>Rekreace v Evropě</vt:lpstr>
      <vt:lpstr>Rekreace v západní Evropě</vt:lpstr>
      <vt:lpstr>Rekreace ve střední Evropě</vt:lpstr>
      <vt:lpstr>Rekreace ve východní Evropě</vt:lpstr>
      <vt:lpstr>Rekreace v severní Evropě</vt:lpstr>
      <vt:lpstr>Rekreace v jižní Evropě</vt:lpstr>
      <vt:lpstr>Rekreace v jihovýchodní Evropě</vt:lpstr>
      <vt:lpstr>Rekreace v Evropě - Opakování</vt:lpstr>
      <vt:lpstr>Zdroj obrázků:   Všechny uveřejněné odkazy [cit. 2012-05-27] dostupné pod licencí Creative Commons  – na www.deviantart.com a www.cs.wikipedia.org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Č.22 - Evropa – cestovní ruch a rekreace</dc:title>
  <dc:creator>Drahuše</dc:creator>
  <dc:description/>
  <cp:lastModifiedBy>martina</cp:lastModifiedBy>
  <cp:revision>86</cp:revision>
  <dcterms:created xsi:type="dcterms:W3CDTF">2010-10-19T08:27:42Z</dcterms:created>
  <dcterms:modified xsi:type="dcterms:W3CDTF">2013-08-22T14:54:55Z</dcterms:modified>
</cp:coreProperties>
</file>