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9" r:id="rId4"/>
    <p:sldId id="264" r:id="rId5"/>
    <p:sldId id="265" r:id="rId6"/>
    <p:sldId id="266" r:id="rId7"/>
    <p:sldId id="267" r:id="rId8"/>
    <p:sldId id="268" r:id="rId9"/>
    <p:sldId id="263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>
        <p:scale>
          <a:sx n="90" d="100"/>
          <a:sy n="90" d="100"/>
        </p:scale>
        <p:origin x="-804" y="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CA695-4891-4270-AA07-9FB5363773F5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969B5-FDEF-4B53-826C-7F3B218EE88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Wintry_scenery.jpg" TargetMode="External"/><Relationship Id="rId3" Type="http://schemas.openxmlformats.org/officeDocument/2006/relationships/hyperlink" Target="http://en.wikipedia.org/wiki/File:The_Earth_seen_from_Apollo_17.jpg" TargetMode="External"/><Relationship Id="rId7" Type="http://schemas.openxmlformats.org/officeDocument/2006/relationships/hyperlink" Target="http://cs.wikipedia.org/wiki/Soubor:Autumn-TheCzechRepublic-Vysocina.jpg" TargetMode="External"/><Relationship Id="rId2" Type="http://schemas.openxmlformats.org/officeDocument/2006/relationships/hyperlink" Target="http://www.wikipedia.cz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.wikipedia.org/wiki/Soubor:Vall%C3%B8_Road.jpg" TargetMode="External"/><Relationship Id="rId11" Type="http://schemas.openxmlformats.org/officeDocument/2006/relationships/hyperlink" Target="http://cs.wikipedia.org/wiki/Soubor:Pr%C5%AF%C5%99ez_Zem%C3%AD.png" TargetMode="External"/><Relationship Id="rId5" Type="http://schemas.openxmlformats.org/officeDocument/2006/relationships/hyperlink" Target="http://cs.wikipedia.org/wiki/Soubor:Fr%C3%BChling_bl%C3%BChender_Kirschenbaum.jpg" TargetMode="External"/><Relationship Id="rId10" Type="http://schemas.openxmlformats.org/officeDocument/2006/relationships/hyperlink" Target="http://cs.wikipedia.org/wiki/Soubor:Poledn%C3%ADky.png" TargetMode="External"/><Relationship Id="rId4" Type="http://schemas.openxmlformats.org/officeDocument/2006/relationships/hyperlink" Target="http://en.wikipedia.org/wiki/File:Pangea_animation_03.gif" TargetMode="External"/><Relationship Id="rId9" Type="http://schemas.openxmlformats.org/officeDocument/2006/relationships/hyperlink" Target="http://cs.wikipedia.org/wiki/Soubor:Earth-lighting-winter-solstice_CS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hangingPunct="0"/>
            <a:r>
              <a:rPr lang="cs-CZ" b="1" dirty="0"/>
              <a:t>č. </a:t>
            </a:r>
            <a:r>
              <a:rPr lang="en-US" b="1" dirty="0" smtClean="0"/>
              <a:t>1</a:t>
            </a:r>
            <a:r>
              <a:rPr lang="cs-CZ" b="1" dirty="0" smtClean="0"/>
              <a:t>4 – </a:t>
            </a:r>
            <a:r>
              <a:rPr lang="cs-CZ" dirty="0" smtClean="0"/>
              <a:t>Planeta Země, svět na mapě - povrch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</a:t>
            </a:r>
            <a:r>
              <a:rPr lang="cs-CZ" sz="1000" i="1" smtClean="0"/>
              <a:t>dne 25. </a:t>
            </a:r>
            <a:r>
              <a:rPr lang="cs-CZ" sz="1000" i="1" dirty="0" smtClean="0"/>
              <a:t>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pic>
        <p:nvPicPr>
          <p:cNvPr id="1026" name="obrázek 2" descr="Logolink_horizontal_zaklad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57531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25.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755650" y="980729"/>
          <a:ext cx="7632700" cy="3524425"/>
        </p:xfrm>
        <a:graphic>
          <a:graphicData uri="http://schemas.openxmlformats.org/drawingml/2006/table">
            <a:tbl>
              <a:tblPr/>
              <a:tblGrid>
                <a:gridCol w="2952750"/>
                <a:gridCol w="4679950"/>
              </a:tblGrid>
              <a:tr h="513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název</a:t>
                      </a:r>
                      <a:endParaRPr kumimoji="0" 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Planeta Země, svět na mapě - povrch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0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anotace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Žáci získávají</a:t>
                      </a:r>
                      <a:r>
                        <a:rPr kumimoji="0" lang="cs-CZ" sz="10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znalosti o časových rozdílech, ročních obdobích, historii vzniku zemského povrchu a působení přírodních vlivů na jeho utváření. Součástí prezentace je i pracovní list.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očekávaný výstup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hangingPunct="0"/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ZV – LMP </a:t>
                      </a:r>
                    </a:p>
                    <a:p>
                      <a:pPr hangingPunct="0"/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Člověk a příroda – 2. stupeň </a:t>
                      </a:r>
                    </a:p>
                    <a:p>
                      <a:pPr hangingPunct="0"/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 – vědět o působení vnitřních a vnějších procesů v přírodní sféře a jejich vlivu na přírodu a na lidskou společnost</a:t>
                      </a:r>
                    </a:p>
                    <a:p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vědět o působení přírodních vlivů na utváření zemského povrchu 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učebního materiálu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Prezentace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interaktivity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Výklad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ročník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25.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28596" y="28572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3000" cap="small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Země (Planeta)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Obrázek 12" descr="The_Earth_seen_from_Apollo_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1428736"/>
            <a:ext cx="4183206" cy="4183206"/>
          </a:xfrm>
          <a:prstGeom prst="rect">
            <a:avLst/>
          </a:prstGeom>
        </p:spPr>
      </p:pic>
      <p:graphicFrame>
        <p:nvGraphicFramePr>
          <p:cNvPr id="16" name="Tabulka 15"/>
          <p:cNvGraphicFramePr>
            <a:graphicFrameLocks noGrp="1"/>
          </p:cNvGraphicFramePr>
          <p:nvPr/>
        </p:nvGraphicFramePr>
        <p:xfrm>
          <a:off x="428596" y="1428736"/>
          <a:ext cx="3351316" cy="643890"/>
        </p:xfrm>
        <a:graphic>
          <a:graphicData uri="http://schemas.openxmlformats.org/drawingml/2006/table">
            <a:tbl>
              <a:tblPr/>
              <a:tblGrid>
                <a:gridCol w="1602180"/>
                <a:gridCol w="174913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cs-CZ" b="0" dirty="0">
                          <a:solidFill>
                            <a:schemeClr val="tx1"/>
                          </a:solidFill>
                        </a:rPr>
                        <a:t>Obvod na rovníku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/>
                        <a:t>40 075,004 km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ulka 17"/>
          <p:cNvGraphicFramePr>
            <a:graphicFrameLocks noGrp="1"/>
          </p:cNvGraphicFramePr>
          <p:nvPr/>
        </p:nvGraphicFramePr>
        <p:xfrm>
          <a:off x="428596" y="2214554"/>
          <a:ext cx="3351316" cy="643890"/>
        </p:xfrm>
        <a:graphic>
          <a:graphicData uri="http://schemas.openxmlformats.org/drawingml/2006/table">
            <a:tbl>
              <a:tblPr/>
              <a:tblGrid>
                <a:gridCol w="1464479"/>
                <a:gridCol w="1886837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Orbitální </a:t>
                      </a:r>
                      <a:r>
                        <a:rPr lang="cs-CZ" dirty="0" smtClean="0"/>
                        <a:t>rychlostí</a:t>
                      </a:r>
                      <a:endParaRPr lang="cs-CZ" dirty="0"/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29,783</a:t>
                      </a:r>
                      <a:r>
                        <a:rPr lang="cs-CZ" dirty="0"/>
                        <a:t> </a:t>
                      </a:r>
                      <a:r>
                        <a:rPr lang="cs-CZ" dirty="0" smtClean="0"/>
                        <a:t>km/s</a:t>
                      </a:r>
                      <a:endParaRPr lang="cs-CZ" dirty="0"/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ulka 18"/>
          <p:cNvGraphicFramePr>
            <a:graphicFrameLocks noGrp="1"/>
          </p:cNvGraphicFramePr>
          <p:nvPr/>
        </p:nvGraphicFramePr>
        <p:xfrm>
          <a:off x="428596" y="3000372"/>
          <a:ext cx="3351316" cy="643890"/>
        </p:xfrm>
        <a:graphic>
          <a:graphicData uri="http://schemas.openxmlformats.org/drawingml/2006/table">
            <a:tbl>
              <a:tblPr/>
              <a:tblGrid>
                <a:gridCol w="1464479"/>
                <a:gridCol w="188683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chemeClr val="tx1"/>
                          </a:solidFill>
                        </a:rPr>
                        <a:t>Oběžná</a:t>
                      </a:r>
                      <a:r>
                        <a:rPr lang="cs-CZ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cs-CZ" dirty="0" smtClean="0">
                          <a:solidFill>
                            <a:schemeClr val="tx1"/>
                          </a:solidFill>
                        </a:rPr>
                        <a:t>doba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365,256 96</a:t>
                      </a:r>
                      <a:r>
                        <a:rPr lang="cs-CZ" dirty="0">
                          <a:solidFill>
                            <a:schemeClr val="tx1"/>
                          </a:solidFill>
                        </a:rPr>
                        <a:t> d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ulka 19"/>
          <p:cNvGraphicFramePr>
            <a:graphicFrameLocks noGrp="1"/>
          </p:cNvGraphicFramePr>
          <p:nvPr/>
        </p:nvGraphicFramePr>
        <p:xfrm>
          <a:off x="428596" y="3786190"/>
          <a:ext cx="3279308" cy="650922"/>
        </p:xfrm>
        <a:graphic>
          <a:graphicData uri="http://schemas.openxmlformats.org/drawingml/2006/table">
            <a:tbl>
              <a:tblPr/>
              <a:tblGrid>
                <a:gridCol w="1464479"/>
                <a:gridCol w="1814829"/>
              </a:tblGrid>
              <a:tr h="650922"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chemeClr val="tx1"/>
                          </a:solidFill>
                        </a:rPr>
                        <a:t>Hmotnost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/>
                        <a:t>5,9736×10</a:t>
                      </a:r>
                      <a:r>
                        <a:rPr lang="cs-CZ" baseline="30000" dirty="0"/>
                        <a:t>24</a:t>
                      </a:r>
                      <a:r>
                        <a:rPr lang="cs-CZ" dirty="0"/>
                        <a:t> </a:t>
                      </a:r>
                      <a:r>
                        <a:rPr lang="cs-CZ" dirty="0">
                          <a:solidFill>
                            <a:schemeClr val="tx1"/>
                          </a:solidFill>
                        </a:rPr>
                        <a:t>kg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ulka 20"/>
          <p:cNvGraphicFramePr>
            <a:graphicFrameLocks noGrp="1"/>
          </p:cNvGraphicFramePr>
          <p:nvPr/>
        </p:nvGraphicFramePr>
        <p:xfrm>
          <a:off x="428596" y="4572008"/>
          <a:ext cx="3279308" cy="643890"/>
        </p:xfrm>
        <a:graphic>
          <a:graphicData uri="http://schemas.openxmlformats.org/drawingml/2006/table">
            <a:tbl>
              <a:tblPr/>
              <a:tblGrid>
                <a:gridCol w="1497358"/>
                <a:gridCol w="178195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Vzdálenost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od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Slunce</a:t>
                      </a:r>
                      <a:endParaRPr lang="cs-CZ" dirty="0"/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149,6×10</a:t>
                      </a:r>
                      <a:r>
                        <a:rPr lang="cs-CZ" baseline="30000" dirty="0"/>
                        <a:t>6</a:t>
                      </a:r>
                      <a:r>
                        <a:rPr lang="cs-CZ" dirty="0"/>
                        <a:t> </a:t>
                      </a:r>
                      <a:r>
                        <a:rPr lang="cs-CZ" dirty="0" smtClean="0">
                          <a:solidFill>
                            <a:schemeClr val="tx1"/>
                          </a:solidFill>
                        </a:rPr>
                        <a:t>km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11" name="TextovéPole 10"/>
          <p:cNvSpPr txBox="1"/>
          <p:nvPr/>
        </p:nvSpPr>
        <p:spPr>
          <a:xfrm>
            <a:off x="395536" y="5301208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- </a:t>
            </a:r>
            <a:r>
              <a:rPr lang="cs-CZ" dirty="0" smtClean="0"/>
              <a:t>T</a:t>
            </a:r>
            <a:r>
              <a:rPr lang="en-US" dirty="0" smtClean="0"/>
              <a:t>o </a:t>
            </a:r>
            <a:r>
              <a:rPr lang="en-US" dirty="0" err="1" smtClean="0"/>
              <a:t>znamen</a:t>
            </a:r>
            <a:r>
              <a:rPr lang="cs-CZ" dirty="0" smtClean="0"/>
              <a:t>á, že obíhá okolo  Slunce.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25.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Země (Historie)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Obrázek 4" descr="Pangea_animation_0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1928802"/>
            <a:ext cx="3512355" cy="2809884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285720" y="1571612"/>
            <a:ext cx="45005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Vznik Země se odhaduje zhruba na dobu před 4.6 miliardami let.</a:t>
            </a:r>
          </a:p>
          <a:p>
            <a:endParaRPr lang="pl-PL" dirty="0" smtClean="0"/>
          </a:p>
          <a:p>
            <a:r>
              <a:rPr lang="pl-PL" dirty="0" smtClean="0"/>
              <a:t>Kontinenty vznikly rozpadem takzvaných superkontinentů.</a:t>
            </a:r>
          </a:p>
          <a:p>
            <a:endParaRPr lang="pl-PL" dirty="0" smtClean="0"/>
          </a:p>
          <a:p>
            <a:r>
              <a:rPr lang="pl-PL" dirty="0" smtClean="0"/>
              <a:t>Nejznámější superkontinent je Pangea, který vytvořil svět, jak jej dnes známe.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25.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Roční</a:t>
            </a:r>
            <a:r>
              <a:rPr kumimoji="0" lang="cs-CZ" sz="3000" b="0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období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Obrázek 4" descr="800px-Autumn-TheCzechRepublic-Vysoci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556792"/>
            <a:ext cx="2016224" cy="1512168"/>
          </a:xfrm>
          <a:prstGeom prst="rect">
            <a:avLst/>
          </a:prstGeom>
        </p:spPr>
      </p:pic>
      <p:pic>
        <p:nvPicPr>
          <p:cNvPr id="7" name="Obrázek 6" descr="800px-Vallø_Ro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645024"/>
            <a:ext cx="2088232" cy="1373013"/>
          </a:xfrm>
          <a:prstGeom prst="rect">
            <a:avLst/>
          </a:prstGeom>
        </p:spPr>
      </p:pic>
      <p:pic>
        <p:nvPicPr>
          <p:cNvPr id="8" name="Obrázek 7" descr="800px-Wintry_scener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645024"/>
            <a:ext cx="2016224" cy="1373553"/>
          </a:xfrm>
          <a:prstGeom prst="rect">
            <a:avLst/>
          </a:prstGeom>
        </p:spPr>
      </p:pic>
      <p:pic>
        <p:nvPicPr>
          <p:cNvPr id="9" name="Obrázek 8" descr="Frühling_blühender_Kirschenbau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484784"/>
            <a:ext cx="2113195" cy="1592860"/>
          </a:xfrm>
          <a:prstGeom prst="rect">
            <a:avLst/>
          </a:prstGeom>
        </p:spPr>
      </p:pic>
      <p:cxnSp>
        <p:nvCxnSpPr>
          <p:cNvPr id="11" name="Přímá spojovací čára 10"/>
          <p:cNvCxnSpPr/>
          <p:nvPr/>
        </p:nvCxnSpPr>
        <p:spPr>
          <a:xfrm>
            <a:off x="4283968" y="836712"/>
            <a:ext cx="0" cy="49685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323528" y="3356992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2483768" y="1484784"/>
            <a:ext cx="17281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Jaro</a:t>
            </a:r>
          </a:p>
          <a:p>
            <a:r>
              <a:rPr lang="cs-CZ" dirty="0" smtClean="0"/>
              <a:t> - prodlužují se dny</a:t>
            </a:r>
          </a:p>
          <a:p>
            <a:r>
              <a:rPr lang="cs-CZ" dirty="0" smtClean="0"/>
              <a:t> - otepluje se</a:t>
            </a:r>
          </a:p>
          <a:p>
            <a:r>
              <a:rPr lang="cs-CZ" dirty="0" smtClean="0"/>
              <a:t> - roztává sníh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2483768" y="3573016"/>
            <a:ext cx="16561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Léto</a:t>
            </a:r>
          </a:p>
          <a:p>
            <a:r>
              <a:rPr lang="cs-CZ" dirty="0" smtClean="0"/>
              <a:t> - nejdelší dny v roce</a:t>
            </a:r>
          </a:p>
          <a:p>
            <a:r>
              <a:rPr lang="cs-CZ" dirty="0" smtClean="0"/>
              <a:t> - průměrné teploty = 15°C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6804248" y="1556792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Podzim</a:t>
            </a:r>
          </a:p>
          <a:p>
            <a:r>
              <a:rPr lang="cs-CZ" dirty="0" smtClean="0"/>
              <a:t> - zkracují se dny</a:t>
            </a:r>
          </a:p>
          <a:p>
            <a:r>
              <a:rPr lang="cs-CZ" dirty="0" smtClean="0"/>
              <a:t> - více dešťů</a:t>
            </a:r>
          </a:p>
          <a:p>
            <a:r>
              <a:rPr lang="cs-CZ" dirty="0" smtClean="0"/>
              <a:t> - ochlazuje se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6732240" y="3573016"/>
            <a:ext cx="19442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Zima</a:t>
            </a:r>
          </a:p>
          <a:p>
            <a:r>
              <a:rPr lang="cs-CZ" dirty="0" smtClean="0"/>
              <a:t> - nejkratší dny</a:t>
            </a:r>
          </a:p>
          <a:p>
            <a:r>
              <a:rPr lang="cs-CZ" dirty="0" smtClean="0"/>
              <a:t> - nejchladnější dny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25.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Rovnoběžky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Obrázek 4" descr="800px-Earth-lighting-winter-solstice_C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268760"/>
            <a:ext cx="7272808" cy="4772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25.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Česká republika (Srdce Evropy)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Obrázek 4" descr="Poledník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556792"/>
            <a:ext cx="5328592" cy="4333921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5724128" y="1556792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Poledníky jsou nejkratšími spojnicemi severního a </a:t>
            </a:r>
          </a:p>
          <a:p>
            <a:r>
              <a:rPr lang="cs-CZ" dirty="0" smtClean="0"/>
              <a:t>jižního pólu, vedoucími po povrchu Země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5508104" y="3068960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Na Zemi byl za základní poledník (též </a:t>
            </a:r>
            <a:r>
              <a:rPr lang="cs-CZ" i="1" dirty="0" smtClean="0"/>
              <a:t>nultý poledník</a:t>
            </a:r>
            <a:r>
              <a:rPr lang="cs-CZ" dirty="0" smtClean="0"/>
              <a:t>) zvolen poledník, který prochází astronomickou observatoří v Greenwichi v Anglii. 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25.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Země</a:t>
            </a:r>
            <a:r>
              <a:rPr kumimoji="0" lang="cs-CZ" sz="3000" b="0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 její zdroj tepla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Obrázek 4" descr="Průřez_Zemí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772816"/>
            <a:ext cx="5422223" cy="4228572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79512" y="1484784"/>
            <a:ext cx="28803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Země je ohřívána ze dvou zdrojů tepla.</a:t>
            </a:r>
          </a:p>
          <a:p>
            <a:r>
              <a:rPr lang="cs-CZ" dirty="0" smtClean="0"/>
              <a:t> - ze Slunce</a:t>
            </a:r>
          </a:p>
          <a:p>
            <a:r>
              <a:rPr lang="cs-CZ" dirty="0" smtClean="0"/>
              <a:t> - ze zemského jádra</a:t>
            </a:r>
          </a:p>
          <a:p>
            <a:endParaRPr lang="cs-CZ" dirty="0" smtClean="0"/>
          </a:p>
          <a:p>
            <a:r>
              <a:rPr lang="cs-CZ" dirty="0" smtClean="0"/>
              <a:t>Teplo ze zemského jádra zařizuje, že z podzemí mohou vyvěrat teplé prameny.</a:t>
            </a:r>
          </a:p>
          <a:p>
            <a:endParaRPr lang="cs-CZ" dirty="0" smtClean="0"/>
          </a:p>
          <a:p>
            <a:r>
              <a:rPr lang="cs-CZ" dirty="0" smtClean="0"/>
              <a:t>Teplo od slunce ohřívá povrch planety a dává teplo lidem, zvířatům i rostlinám.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</a:t>
            </a:r>
            <a:r>
              <a:rPr lang="cs-CZ" sz="1000" i="1" smtClean="0"/>
              <a:t>dne 2</a:t>
            </a:r>
            <a:r>
              <a:rPr lang="cs-CZ" sz="1000" i="1" dirty="0" smtClean="0"/>
              <a:t>5</a:t>
            </a:r>
            <a:r>
              <a:rPr lang="cs-CZ" sz="1000" i="1" smtClean="0"/>
              <a:t>. </a:t>
            </a:r>
            <a:r>
              <a:rPr lang="cs-CZ" sz="1000" i="1" dirty="0" smtClean="0"/>
              <a:t>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Odkazy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285720" y="1357298"/>
            <a:ext cx="59424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Všechny uveřejněné odkazy [cit. </a:t>
            </a:r>
            <a:r>
              <a:rPr lang="cs-CZ" sz="1000" smtClean="0"/>
              <a:t>2012-09-25</a:t>
            </a:r>
            <a:r>
              <a:rPr lang="cs-CZ" sz="1000" dirty="0" smtClean="0"/>
              <a:t>] dostupné pod licencí Public </a:t>
            </a:r>
            <a:r>
              <a:rPr lang="cs-CZ" sz="1000" dirty="0" err="1" smtClean="0"/>
              <a:t>domain</a:t>
            </a:r>
            <a:r>
              <a:rPr lang="cs-CZ" sz="1000" dirty="0" smtClean="0"/>
              <a:t> – na </a:t>
            </a:r>
            <a:r>
              <a:rPr lang="cs-CZ" sz="1000" u="sng" dirty="0" smtClean="0">
                <a:hlinkClick r:id="rId2"/>
              </a:rPr>
              <a:t>www.</a:t>
            </a:r>
            <a:r>
              <a:rPr lang="cs-CZ" sz="1000" u="sng" dirty="0" err="1" smtClean="0">
                <a:hlinkClick r:id="rId2"/>
              </a:rPr>
              <a:t>wikipedia.cz</a:t>
            </a:r>
            <a:r>
              <a:rPr lang="cs-CZ" sz="1000" u="sng" dirty="0" smtClean="0">
                <a:hlinkClick r:id="rId2"/>
              </a:rPr>
              <a:t> </a:t>
            </a:r>
            <a:endParaRPr lang="cs-CZ" sz="1000" u="sng" dirty="0" smtClean="0"/>
          </a:p>
          <a:p>
            <a:endParaRPr lang="cs-CZ" sz="1000" u="sng" dirty="0" smtClean="0">
              <a:hlinkClick r:id="rId3"/>
            </a:endParaRPr>
          </a:p>
          <a:p>
            <a:r>
              <a:rPr lang="cs-CZ" sz="1000" dirty="0" smtClean="0">
                <a:hlinkClick r:id="rId3"/>
              </a:rPr>
              <a:t>http://en.wikipedia.org/wiki/File:The_Earth_seen_from_Apollo_17.jpg</a:t>
            </a:r>
            <a:r>
              <a:rPr lang="cs-CZ" sz="1000" dirty="0" smtClean="0"/>
              <a:t> – Země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4"/>
              </a:rPr>
              <a:t>http://en.wikipedia.org/wiki/File:Pangea_animation_03.gif</a:t>
            </a:r>
            <a:r>
              <a:rPr lang="cs-CZ" sz="1000" dirty="0" smtClean="0"/>
              <a:t> – Pangea animace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5"/>
              </a:rPr>
              <a:t>http://cs.wikipedia.org/wiki/Soubor:Fr%C3%BChling_bl%C3%BChender_Kirschenbaum.jpg</a:t>
            </a:r>
            <a:r>
              <a:rPr lang="cs-CZ" sz="1000" dirty="0" smtClean="0"/>
              <a:t> – jaro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6"/>
              </a:rPr>
              <a:t>http://cs.wikipedia.org/wiki/Soubor:Vall%C3%B8_Road.jpg</a:t>
            </a:r>
            <a:r>
              <a:rPr lang="cs-CZ" sz="1000" dirty="0" smtClean="0"/>
              <a:t> – léto 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7"/>
              </a:rPr>
              <a:t>http://cs.wikipedia.org/wiki/Soubor:Autumn-TheCzechRepublic-Vysocina.jpg</a:t>
            </a:r>
            <a:r>
              <a:rPr lang="cs-CZ" sz="1000" dirty="0" smtClean="0"/>
              <a:t> – podzim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8"/>
              </a:rPr>
              <a:t>http://cs.wikipedia.org/wiki/Soubor:Wintry_scenery.jpg</a:t>
            </a:r>
            <a:r>
              <a:rPr lang="cs-CZ" sz="1000" dirty="0" smtClean="0"/>
              <a:t> – zima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9"/>
              </a:rPr>
              <a:t>http://cs.wikipedia.org/wiki/Soubor:Earth-lighting-winter-solstice_CS.png</a:t>
            </a:r>
            <a:r>
              <a:rPr lang="cs-CZ" sz="1000" dirty="0" smtClean="0"/>
              <a:t> – rovnoběžky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10"/>
              </a:rPr>
              <a:t>http://cs.wikipedia.org/wiki/Soubor:Poledn%C3%ADky.png</a:t>
            </a:r>
            <a:r>
              <a:rPr lang="cs-CZ" sz="1000" dirty="0" smtClean="0"/>
              <a:t> – poledníky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11"/>
              </a:rPr>
              <a:t>http://cs.wikipedia.org/wiki/Soubor:Pr%C5%AF%C5%99ez_Zem%C3%AD.png</a:t>
            </a:r>
            <a:r>
              <a:rPr lang="cs-CZ" sz="1000" dirty="0" smtClean="0"/>
              <a:t> – průřez Zemí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1601</TotalTime>
  <Words>769</Words>
  <Application>Microsoft Office PowerPoint</Application>
  <PresentationFormat>Předvádění na obrazovce (4:3)</PresentationFormat>
  <Paragraphs>160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Arkýř</vt:lpstr>
      <vt:lpstr>č. 14 – Planeta Země, svět na mapě - povrch 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</vt:vector>
  </TitlesOfParts>
  <Company>Nováková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č. 21 – Česká republika a Evropa - opakování</dc:title>
  <dc:creator>Drahuše</dc:creator>
  <cp:lastModifiedBy>martina</cp:lastModifiedBy>
  <cp:revision>109</cp:revision>
  <dcterms:created xsi:type="dcterms:W3CDTF">2012-06-18T19:15:51Z</dcterms:created>
  <dcterms:modified xsi:type="dcterms:W3CDTF">2013-06-09T07:41:04Z</dcterms:modified>
</cp:coreProperties>
</file>