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87" r:id="rId4"/>
    <p:sldId id="258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300" r:id="rId14"/>
    <p:sldId id="301" r:id="rId15"/>
    <p:sldId id="297" r:id="rId16"/>
    <p:sldId id="298" r:id="rId17"/>
    <p:sldId id="299" r:id="rId18"/>
    <p:sldId id="262" r:id="rId1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0CA695-4891-4270-AA07-9FB5363773F5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6969B5-FDEF-4B53-826C-7F3B218EE88E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sz="1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969B5-FDEF-4B53-826C-7F3B218EE88E}" type="slidenum">
              <a:rPr lang="cs-CZ" smtClean="0"/>
              <a:pPr/>
              <a:t>4</a:t>
            </a:fld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sz="1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969B5-FDEF-4B53-826C-7F3B218EE88E}" type="slidenum">
              <a:rPr lang="cs-CZ" smtClean="0"/>
              <a:pPr/>
              <a:t>13</a:t>
            </a:fld>
            <a:endParaRPr lang="cs-CZ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sz="1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969B5-FDEF-4B53-826C-7F3B218EE88E}" type="slidenum">
              <a:rPr lang="cs-CZ" smtClean="0"/>
              <a:pPr/>
              <a:t>14</a:t>
            </a:fld>
            <a:endParaRPr lang="cs-CZ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sz="1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969B5-FDEF-4B53-826C-7F3B218EE88E}" type="slidenum">
              <a:rPr lang="cs-CZ" smtClean="0"/>
              <a:pPr/>
              <a:t>15</a:t>
            </a:fld>
            <a:endParaRPr lang="cs-CZ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sz="1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969B5-FDEF-4B53-826C-7F3B218EE88E}" type="slidenum">
              <a:rPr lang="cs-CZ" smtClean="0"/>
              <a:pPr/>
              <a:t>16</a:t>
            </a:fld>
            <a:endParaRPr lang="cs-CZ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sz="1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969B5-FDEF-4B53-826C-7F3B218EE88E}" type="slidenum">
              <a:rPr lang="cs-CZ" smtClean="0"/>
              <a:pPr/>
              <a:t>17</a:t>
            </a:fld>
            <a:endParaRPr lang="cs-CZ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sz="1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969B5-FDEF-4B53-826C-7F3B218EE88E}" type="slidenum">
              <a:rPr lang="cs-CZ" smtClean="0"/>
              <a:pPr/>
              <a:t>18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sz="1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969B5-FDEF-4B53-826C-7F3B218EE88E}" type="slidenum">
              <a:rPr lang="cs-CZ" smtClean="0"/>
              <a:pPr/>
              <a:t>5</a:t>
            </a:fld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sz="1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969B5-FDEF-4B53-826C-7F3B218EE88E}" type="slidenum">
              <a:rPr lang="cs-CZ" smtClean="0"/>
              <a:pPr/>
              <a:t>6</a:t>
            </a:fld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sz="1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969B5-FDEF-4B53-826C-7F3B218EE88E}" type="slidenum">
              <a:rPr lang="cs-CZ" smtClean="0"/>
              <a:pPr/>
              <a:t>7</a:t>
            </a:fld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sz="1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969B5-FDEF-4B53-826C-7F3B218EE88E}" type="slidenum">
              <a:rPr lang="cs-CZ" smtClean="0"/>
              <a:pPr/>
              <a:t>8</a:t>
            </a:fld>
            <a:endParaRPr 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sz="1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969B5-FDEF-4B53-826C-7F3B218EE88E}" type="slidenum">
              <a:rPr lang="cs-CZ" smtClean="0"/>
              <a:pPr/>
              <a:t>9</a:t>
            </a:fld>
            <a:endParaRPr lang="cs-C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sz="1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969B5-FDEF-4B53-826C-7F3B218EE88E}" type="slidenum">
              <a:rPr lang="cs-CZ" smtClean="0"/>
              <a:pPr/>
              <a:t>10</a:t>
            </a:fld>
            <a:endParaRPr lang="cs-CZ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sz="1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969B5-FDEF-4B53-826C-7F3B218EE88E}" type="slidenum">
              <a:rPr lang="cs-CZ" smtClean="0"/>
              <a:pPr/>
              <a:t>11</a:t>
            </a:fld>
            <a:endParaRPr lang="cs-CZ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sz="1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969B5-FDEF-4B53-826C-7F3B218EE88E}" type="slidenum">
              <a:rPr lang="cs-CZ" smtClean="0"/>
              <a:pPr/>
              <a:t>12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10" name="Obdélní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bdélní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Obdélní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římá spojovací čára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Přímá spojovací čára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Přímá spojovací čára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Obdélní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9" name="Obdélní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Přímá spojovací čára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Přímá spojovací čára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Obdélní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Přímá spojovací čára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4" name="Zástupný symbol pro tex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Zástupný symbol pro obsah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22" name="Zástupný symbol pro číslo snímk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3" name="Zástupný symbol pro zápatí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římá spojovací čára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Přímá spojovací čára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Přímá spojovací čára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Zástupný symbol pro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cs.wikipedia.org/wiki/Soubor:Polar_Bear_2004-11-15.jpg" TargetMode="External"/><Relationship Id="rId13" Type="http://schemas.openxmlformats.org/officeDocument/2006/relationships/hyperlink" Target="http://cs.wikipedia.org/wiki/&#352;ablona:Sv&#283;tad&#237;ly" TargetMode="External"/><Relationship Id="rId18" Type="http://schemas.openxmlformats.org/officeDocument/2006/relationships/hyperlink" Target="http://en.wikipedia.org/wiki/File:North_America_satellite_orthographic.jpg" TargetMode="External"/><Relationship Id="rId3" Type="http://schemas.openxmlformats.org/officeDocument/2006/relationships/hyperlink" Target="http://www.wikipedia.cz/" TargetMode="External"/><Relationship Id="rId21" Type="http://schemas.openxmlformats.org/officeDocument/2006/relationships/hyperlink" Target="http://cs.wikipedia.org/wiki/Soubor:Pr&#367;&#345;ez_Zem&#237;.png" TargetMode="External"/><Relationship Id="rId7" Type="http://schemas.openxmlformats.org/officeDocument/2006/relationships/hyperlink" Target="http://cs.wikipedia.org/wiki/Soubor:Landscape-sphere.jpg" TargetMode="External"/><Relationship Id="rId12" Type="http://schemas.openxmlformats.org/officeDocument/2006/relationships/hyperlink" Target="http://cs.wikipedia.org/wiki/Soubor:Forest_on_Barro_Colorado.png" TargetMode="External"/><Relationship Id="rId17" Type="http://schemas.openxmlformats.org/officeDocument/2006/relationships/hyperlink" Target="http://cs.wikipedia.org/wiki/Soubor:Australia_New_Guinea_continent.jpg" TargetMode="External"/><Relationship Id="rId2" Type="http://schemas.openxmlformats.org/officeDocument/2006/relationships/notesSlide" Target="../notesSlides/notesSlide15.xml"/><Relationship Id="rId16" Type="http://schemas.openxmlformats.org/officeDocument/2006/relationships/hyperlink" Target="http://en.wikipedia.org/wiki/File:Two-point-equidistant-asia.jpg" TargetMode="External"/><Relationship Id="rId20" Type="http://schemas.openxmlformats.org/officeDocument/2006/relationships/hyperlink" Target="http://fy.wikipedia.org/wiki/Ofbyld:Europe_satellite_orthographic.jpg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cs.wikipedia.org/wiki/Soubor:050628-elbtal-vom-luisenhof.jpg" TargetMode="External"/><Relationship Id="rId11" Type="http://schemas.openxmlformats.org/officeDocument/2006/relationships/hyperlink" Target="http://cs.wikipedia.org/wiki/Soubor:Ba&#269;ina2.jpg" TargetMode="External"/><Relationship Id="rId5" Type="http://schemas.openxmlformats.org/officeDocument/2006/relationships/hyperlink" Target="http://cs.wikipedia.org/wiki/Soubor:Tropicke_lesy_sveta.png" TargetMode="External"/><Relationship Id="rId15" Type="http://schemas.openxmlformats.org/officeDocument/2006/relationships/hyperlink" Target="http://cs.wikipedia.org/wiki/Soubor:Antarctica_6400px_from_Blue_Marble.jpg" TargetMode="External"/><Relationship Id="rId10" Type="http://schemas.openxmlformats.org/officeDocument/2006/relationships/hyperlink" Target="http://cs.wikipedia.org/wiki/Soubor:Chlum_(416_m)_od_Mikulky,_18._8._2007.jpg" TargetMode="External"/><Relationship Id="rId19" Type="http://schemas.openxmlformats.org/officeDocument/2006/relationships/hyperlink" Target="http://en.wikipedia.org/wiki/File:South_America_-_Blue_Marble_orthographic.jpg" TargetMode="External"/><Relationship Id="rId4" Type="http://schemas.openxmlformats.org/officeDocument/2006/relationships/hyperlink" Target="http://cs.wikipedia.org/wiki/Soubor:Rainforest_Fatu_Hiva.jpg" TargetMode="External"/><Relationship Id="rId9" Type="http://schemas.openxmlformats.org/officeDocument/2006/relationships/hyperlink" Target="http://cs.wikipedia.org/wiki/Soubor:Transantarctic_mountain_hg.jpg" TargetMode="External"/><Relationship Id="rId14" Type="http://schemas.openxmlformats.org/officeDocument/2006/relationships/hyperlink" Target="http://cs.wikipedia.org/wiki/Soubor:Africa_satellite_orthographic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hangingPunct="0"/>
            <a:r>
              <a:rPr lang="cs-CZ" b="1" dirty="0"/>
              <a:t>č. </a:t>
            </a:r>
            <a:r>
              <a:rPr lang="en-US" b="1" dirty="0" smtClean="0"/>
              <a:t>1</a:t>
            </a:r>
            <a:r>
              <a:rPr lang="cs-CZ" b="1" dirty="0" smtClean="0"/>
              <a:t>6 – </a:t>
            </a:r>
            <a:r>
              <a:rPr lang="en-US" b="1" dirty="0" err="1" smtClean="0"/>
              <a:t>Krajinn</a:t>
            </a:r>
            <a:r>
              <a:rPr lang="cs-CZ" dirty="0" smtClean="0"/>
              <a:t>á sféra země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25. </a:t>
            </a:r>
            <a:r>
              <a:rPr lang="cs-CZ" sz="1000" i="1" smtClean="0"/>
              <a:t>10. </a:t>
            </a:r>
            <a:r>
              <a:rPr lang="cs-CZ" sz="1000" i="1" dirty="0" smtClean="0"/>
              <a:t>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pic>
        <p:nvPicPr>
          <p:cNvPr id="1026" name="obrázek 2" descr="Logolink_horizontal_zaklad_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692696"/>
            <a:ext cx="57531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Evropa</a:t>
            </a:r>
            <a:endParaRPr lang="cs-CZ" dirty="0"/>
          </a:p>
        </p:txBody>
      </p:sp>
      <p:pic>
        <p:nvPicPr>
          <p:cNvPr id="6" name="Zástupný symbol pro obsah 5" descr="764px-Europe_satellite_orthographic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283968" y="2060848"/>
            <a:ext cx="4401129" cy="3456384"/>
          </a:xfrm>
        </p:spPr>
      </p:pic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50 států</a:t>
            </a:r>
          </a:p>
          <a:p>
            <a:r>
              <a:rPr lang="cs-CZ" dirty="0" smtClean="0"/>
              <a:t>Mírný pás</a:t>
            </a:r>
          </a:p>
          <a:p>
            <a:r>
              <a:rPr lang="cs-CZ" dirty="0" smtClean="0"/>
              <a:t>Subtropický pás</a:t>
            </a:r>
          </a:p>
          <a:p>
            <a:r>
              <a:rPr lang="cs-CZ" dirty="0" smtClean="0"/>
              <a:t>Atlantský oceán – západní pobřeží</a:t>
            </a:r>
          </a:p>
          <a:p>
            <a:r>
              <a:rPr lang="cs-CZ" dirty="0" smtClean="0"/>
              <a:t>Severní ledový oceán – severní pobřeží</a:t>
            </a:r>
          </a:p>
          <a:p>
            <a:endParaRPr lang="cs-CZ" dirty="0"/>
          </a:p>
        </p:txBody>
      </p:sp>
      <p:sp>
        <p:nvSpPr>
          <p:cNvPr id="10" name="Zástupný symbol pro zápatí 3"/>
          <p:cNvSpPr txBox="1">
            <a:spLocks/>
          </p:cNvSpPr>
          <p:nvPr/>
        </p:nvSpPr>
        <p:spPr>
          <a:xfrm>
            <a:off x="836613" y="6101680"/>
            <a:ext cx="7559675" cy="719808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Autorem materiálu a všech jeho částí, není-li uvedeno jinak, jsou: A. Strádalová, Mgr. D. Nováková.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Vytvořeno dne 25. 10. 2012.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Nový začátek (New start) CZ.1.07/1.4.00/21.1409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Tento projekt je spolufinancován Evropským sociálním fondem a státním rozpočtem České republiky.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Struktura Země</a:t>
            </a:r>
            <a:endParaRPr lang="cs-CZ" dirty="0"/>
          </a:p>
        </p:txBody>
      </p:sp>
      <p:pic>
        <p:nvPicPr>
          <p:cNvPr id="6" name="Zástupný symbol pro obsah 5" descr="Průřez_Zemí.pn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283968" y="2204864"/>
            <a:ext cx="4432060" cy="3456384"/>
          </a:xfrm>
        </p:spPr>
      </p:pic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4 vrstvy</a:t>
            </a:r>
          </a:p>
          <a:p>
            <a:r>
              <a:rPr lang="cs-CZ" dirty="0" smtClean="0"/>
              <a:t>Kůra</a:t>
            </a:r>
          </a:p>
          <a:p>
            <a:r>
              <a:rPr lang="cs-CZ" dirty="0" smtClean="0"/>
              <a:t>Plášť</a:t>
            </a:r>
          </a:p>
          <a:p>
            <a:pPr lvl="1"/>
            <a:r>
              <a:rPr lang="cs-CZ" dirty="0" smtClean="0"/>
              <a:t>Svrchní</a:t>
            </a:r>
          </a:p>
          <a:p>
            <a:pPr lvl="1"/>
            <a:r>
              <a:rPr lang="cs-CZ" dirty="0" smtClean="0"/>
              <a:t>Spodní</a:t>
            </a:r>
          </a:p>
          <a:p>
            <a:r>
              <a:rPr lang="cs-CZ" dirty="0" smtClean="0"/>
              <a:t>Vnější jádro</a:t>
            </a:r>
          </a:p>
          <a:p>
            <a:r>
              <a:rPr lang="cs-CZ" dirty="0" smtClean="0"/>
              <a:t>Vnitřní jádro</a:t>
            </a:r>
          </a:p>
        </p:txBody>
      </p:sp>
      <p:sp>
        <p:nvSpPr>
          <p:cNvPr id="10" name="Zástupný symbol pro zápatí 3"/>
          <p:cNvSpPr txBox="1">
            <a:spLocks/>
          </p:cNvSpPr>
          <p:nvPr/>
        </p:nvSpPr>
        <p:spPr>
          <a:xfrm>
            <a:off x="836613" y="6101680"/>
            <a:ext cx="7559675" cy="719808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Autorem materiálu a všech jeho částí, není-li uvedeno jinak, jsou: A. Strádalová, Mgr. D. Nováková.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Vytvořeno dne 25. 10. 2012.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Nový začátek (New start) CZ.1.07/1.4.00/21.1409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Tento projekt je spolufinancován Evropským sociálním fondem a státním rozpočtem České republiky.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Polokoule planety</a:t>
            </a:r>
            <a:endParaRPr lang="cs-CZ" dirty="0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Planeta se rozděluje na 4 polokoule.</a:t>
            </a:r>
          </a:p>
          <a:p>
            <a:r>
              <a:rPr lang="cs-CZ" dirty="0" smtClean="0"/>
              <a:t>Dle rovníku</a:t>
            </a:r>
          </a:p>
          <a:p>
            <a:pPr lvl="1"/>
            <a:r>
              <a:rPr lang="cs-CZ" dirty="0" smtClean="0"/>
              <a:t>Severní polokoule</a:t>
            </a:r>
          </a:p>
          <a:p>
            <a:pPr lvl="1"/>
            <a:r>
              <a:rPr lang="cs-CZ" dirty="0" smtClean="0"/>
              <a:t>Jižní polokoule</a:t>
            </a:r>
          </a:p>
          <a:p>
            <a:r>
              <a:rPr lang="cs-CZ" dirty="0" smtClean="0"/>
              <a:t>Dle nultého poledníku</a:t>
            </a:r>
          </a:p>
          <a:p>
            <a:pPr lvl="1"/>
            <a:r>
              <a:rPr lang="cs-CZ" dirty="0" smtClean="0"/>
              <a:t>Západní polokoule</a:t>
            </a:r>
          </a:p>
          <a:p>
            <a:pPr lvl="1"/>
            <a:r>
              <a:rPr lang="cs-CZ" dirty="0" smtClean="0"/>
              <a:t>Východní polokoule</a:t>
            </a:r>
          </a:p>
          <a:p>
            <a:r>
              <a:rPr lang="cs-CZ" dirty="0" smtClean="0"/>
              <a:t>Dělení pomáhá s hledáním věcí na mapě a globusu.</a:t>
            </a:r>
          </a:p>
          <a:p>
            <a:pPr lvl="1"/>
            <a:endParaRPr lang="cs-CZ" dirty="0" smtClean="0"/>
          </a:p>
        </p:txBody>
      </p:sp>
      <p:sp>
        <p:nvSpPr>
          <p:cNvPr id="10" name="Zástupný symbol pro zápatí 3"/>
          <p:cNvSpPr txBox="1">
            <a:spLocks/>
          </p:cNvSpPr>
          <p:nvPr/>
        </p:nvSpPr>
        <p:spPr>
          <a:xfrm>
            <a:off x="836613" y="6101680"/>
            <a:ext cx="7559675" cy="719808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Autorem materiálu a všech jeho částí, není-li uvedeno jinak, jsou: A. Strádalová, Mgr. D. Nováková.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Vytvořeno dne 25. 10. 2012.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Nový začátek (New start) CZ.1.07/1.4.00/21.1409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Tento projekt je spolufinancován Evropským sociálním fondem a státním rozpočtem České republiky.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Zástupný symbol pro obsah 7" descr="220px-Sphere_halve.pn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499992" y="2132856"/>
            <a:ext cx="3744416" cy="37444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Podnebné Pásy</a:t>
            </a:r>
            <a:endParaRPr lang="cs-CZ" dirty="0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cs-CZ" dirty="0" smtClean="0"/>
              <a:t>5 podnebných pásů</a:t>
            </a:r>
          </a:p>
          <a:p>
            <a:pPr lvl="1"/>
            <a:r>
              <a:rPr lang="cs-CZ" dirty="0" smtClean="0"/>
              <a:t>Polární pás</a:t>
            </a:r>
          </a:p>
          <a:p>
            <a:pPr lvl="2"/>
            <a:r>
              <a:rPr lang="cs-CZ" dirty="0" smtClean="0"/>
              <a:t>Sněžné pouště</a:t>
            </a:r>
          </a:p>
          <a:p>
            <a:pPr lvl="2"/>
            <a:r>
              <a:rPr lang="cs-CZ" dirty="0" smtClean="0"/>
              <a:t>Přílišná zima na pěstování rostlin</a:t>
            </a:r>
          </a:p>
          <a:p>
            <a:pPr lvl="1"/>
            <a:r>
              <a:rPr lang="cs-CZ" dirty="0" smtClean="0"/>
              <a:t>Subpolární pás</a:t>
            </a:r>
          </a:p>
          <a:p>
            <a:pPr lvl="2"/>
            <a:r>
              <a:rPr lang="cs-CZ" dirty="0" smtClean="0"/>
              <a:t>Jehličnaté lesy</a:t>
            </a:r>
          </a:p>
          <a:p>
            <a:pPr lvl="2"/>
            <a:r>
              <a:rPr lang="cs-CZ" dirty="0" smtClean="0"/>
              <a:t>Přílišná zima na pěstování rostlin</a:t>
            </a:r>
          </a:p>
          <a:p>
            <a:pPr lvl="1"/>
            <a:r>
              <a:rPr lang="cs-CZ" dirty="0" smtClean="0"/>
              <a:t>Mírný pás</a:t>
            </a:r>
          </a:p>
          <a:p>
            <a:pPr lvl="2"/>
            <a:r>
              <a:rPr lang="cs-CZ" dirty="0" smtClean="0"/>
              <a:t>Smíšené lesy</a:t>
            </a:r>
          </a:p>
          <a:p>
            <a:pPr lvl="2"/>
            <a:r>
              <a:rPr lang="cs-CZ" dirty="0" smtClean="0"/>
              <a:t>Pšenice, ječmen, žito, oves, brambory…</a:t>
            </a:r>
          </a:p>
        </p:txBody>
      </p:sp>
      <p:sp>
        <p:nvSpPr>
          <p:cNvPr id="10" name="Zástupný symbol pro zápatí 3"/>
          <p:cNvSpPr txBox="1">
            <a:spLocks/>
          </p:cNvSpPr>
          <p:nvPr/>
        </p:nvSpPr>
        <p:spPr>
          <a:xfrm>
            <a:off x="836613" y="6101680"/>
            <a:ext cx="7559675" cy="719808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Autorem materiálu a všech jeho částí, není-li uvedeno jinak, jsou: A. Strádalová, Mgr. D. Nováková.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Vytvořeno dne 25. 10. 2012.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Nový začátek (New start) CZ.1.07/1.4.00/21.1409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Tento projekt je spolufinancován Evropským sociálním fondem a státním rozpočtem České republiky.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Zástupný symbol pro obsah 6" descr="792px-Polar_Bear_2004-11-15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139952" y="116632"/>
            <a:ext cx="3238538" cy="2453438"/>
          </a:xfrm>
        </p:spPr>
      </p:pic>
      <p:pic>
        <p:nvPicPr>
          <p:cNvPr id="12" name="Obrázek 11" descr="800px-Chlum_(416_m)_od_Mikulky,_18._8._200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39952" y="3717032"/>
            <a:ext cx="3549520" cy="2364868"/>
          </a:xfrm>
          <a:prstGeom prst="rect">
            <a:avLst/>
          </a:prstGeom>
        </p:spPr>
      </p:pic>
      <p:pic>
        <p:nvPicPr>
          <p:cNvPr id="11" name="Obrázek 10" descr="800px-Transantarctic_mountain_h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76056" y="2132856"/>
            <a:ext cx="3192248" cy="2055010"/>
          </a:xfrm>
          <a:prstGeom prst="rect">
            <a:avLst/>
          </a:prstGeom>
        </p:spPr>
      </p:pic>
      <p:cxnSp>
        <p:nvCxnSpPr>
          <p:cNvPr id="14" name="Přímá spojovací šipka 13"/>
          <p:cNvCxnSpPr/>
          <p:nvPr/>
        </p:nvCxnSpPr>
        <p:spPr>
          <a:xfrm flipV="1">
            <a:off x="2627784" y="1916832"/>
            <a:ext cx="1368152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ovací šipka 15"/>
          <p:cNvCxnSpPr/>
          <p:nvPr/>
        </p:nvCxnSpPr>
        <p:spPr>
          <a:xfrm flipV="1">
            <a:off x="3059832" y="3284984"/>
            <a:ext cx="1872208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římá spojovací šipka 17"/>
          <p:cNvCxnSpPr/>
          <p:nvPr/>
        </p:nvCxnSpPr>
        <p:spPr>
          <a:xfrm>
            <a:off x="2555776" y="4869160"/>
            <a:ext cx="14401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Podnebné Pásy</a:t>
            </a:r>
            <a:endParaRPr lang="cs-CZ" dirty="0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cs-CZ" dirty="0" smtClean="0"/>
              <a:t>5 podnebných pásů</a:t>
            </a:r>
          </a:p>
          <a:p>
            <a:pPr lvl="1"/>
            <a:r>
              <a:rPr lang="cs-CZ" dirty="0" smtClean="0"/>
              <a:t>Subtropický pás</a:t>
            </a:r>
          </a:p>
          <a:p>
            <a:pPr lvl="2"/>
            <a:r>
              <a:rPr lang="cs-CZ" dirty="0" smtClean="0"/>
              <a:t>Polopouště</a:t>
            </a:r>
          </a:p>
          <a:p>
            <a:pPr lvl="2"/>
            <a:r>
              <a:rPr lang="cs-CZ" dirty="0" smtClean="0"/>
              <a:t>Pouště</a:t>
            </a:r>
          </a:p>
          <a:p>
            <a:pPr lvl="2"/>
            <a:r>
              <a:rPr lang="cs-CZ" dirty="0" smtClean="0"/>
              <a:t>Keřové porosty</a:t>
            </a:r>
          </a:p>
          <a:p>
            <a:pPr lvl="2"/>
            <a:r>
              <a:rPr lang="cs-CZ" dirty="0" smtClean="0"/>
              <a:t>Bavlníky, olivy, tabák, pomeranče…</a:t>
            </a:r>
          </a:p>
          <a:p>
            <a:pPr lvl="1"/>
            <a:r>
              <a:rPr lang="cs-CZ" dirty="0" smtClean="0"/>
              <a:t>Tropický pás</a:t>
            </a:r>
          </a:p>
          <a:p>
            <a:pPr lvl="2"/>
            <a:r>
              <a:rPr lang="cs-CZ" dirty="0" smtClean="0"/>
              <a:t>Polopouště</a:t>
            </a:r>
          </a:p>
          <a:p>
            <a:pPr lvl="2"/>
            <a:r>
              <a:rPr lang="cs-CZ" dirty="0" smtClean="0"/>
              <a:t>Pouště</a:t>
            </a:r>
          </a:p>
          <a:p>
            <a:pPr lvl="2"/>
            <a:r>
              <a:rPr lang="cs-CZ" dirty="0" smtClean="0"/>
              <a:t>Deštné pralesy</a:t>
            </a:r>
          </a:p>
          <a:p>
            <a:pPr lvl="2"/>
            <a:r>
              <a:rPr lang="cs-CZ" dirty="0" smtClean="0"/>
              <a:t>Tabák, pomeranče, banány, kokosy…</a:t>
            </a:r>
          </a:p>
        </p:txBody>
      </p:sp>
      <p:sp>
        <p:nvSpPr>
          <p:cNvPr id="10" name="Zástupný symbol pro zápatí 3"/>
          <p:cNvSpPr txBox="1">
            <a:spLocks/>
          </p:cNvSpPr>
          <p:nvPr/>
        </p:nvSpPr>
        <p:spPr>
          <a:xfrm>
            <a:off x="836613" y="6101680"/>
            <a:ext cx="7559675" cy="719808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Autorem materiálu a všech jeho částí, není-li uvedeno jinak, jsou: A. Strádalová, Mgr. D. Nováková.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Vytvořeno dne 25. 10. 2012.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Nový začátek (New start) CZ.1.07/1.4.00/21.1409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Tento projekt je spolufinancován Evropským sociálním fondem a státním rozpočtem České republiky.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Obrázek 7" descr="513px-Forest_on_Barro_Colora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3284984"/>
            <a:ext cx="2437448" cy="2846063"/>
          </a:xfrm>
          <a:prstGeom prst="rect">
            <a:avLst/>
          </a:prstGeom>
        </p:spPr>
      </p:pic>
      <p:pic>
        <p:nvPicPr>
          <p:cNvPr id="7" name="Zástupný symbol pro obsah 6" descr="800px-Bačina2.jpg"/>
          <p:cNvPicPr>
            <a:picLocks noGrp="1" noChangeAspect="1"/>
          </p:cNvPicPr>
          <p:nvPr>
            <p:ph sz="quarter" idx="2"/>
          </p:nvPr>
        </p:nvPicPr>
        <p:blipFill>
          <a:blip r:embed="rId4" cstate="print"/>
          <a:stretch>
            <a:fillRect/>
          </a:stretch>
        </p:blipFill>
        <p:spPr>
          <a:xfrm>
            <a:off x="4067944" y="548680"/>
            <a:ext cx="3657600" cy="2743200"/>
          </a:xfrm>
        </p:spPr>
      </p:pic>
      <p:cxnSp>
        <p:nvCxnSpPr>
          <p:cNvPr id="12" name="Přímá spojovací šipka 11"/>
          <p:cNvCxnSpPr/>
          <p:nvPr/>
        </p:nvCxnSpPr>
        <p:spPr>
          <a:xfrm>
            <a:off x="3275856" y="2204864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ovací šipka 13"/>
          <p:cNvCxnSpPr/>
          <p:nvPr/>
        </p:nvCxnSpPr>
        <p:spPr>
          <a:xfrm>
            <a:off x="2915816" y="4149080"/>
            <a:ext cx="14401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Deštné Pralesy</a:t>
            </a:r>
            <a:endParaRPr lang="cs-CZ" dirty="0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cs-CZ" dirty="0" smtClean="0"/>
              <a:t>V tropickém podnebném pásu.</a:t>
            </a:r>
          </a:p>
          <a:p>
            <a:pPr lvl="2"/>
            <a:r>
              <a:rPr lang="cs-CZ" dirty="0" smtClean="0"/>
              <a:t>Výjimečně i v subtropickém</a:t>
            </a:r>
          </a:p>
          <a:p>
            <a:pPr lvl="1"/>
            <a:r>
              <a:rPr lang="cs-CZ" dirty="0" smtClean="0"/>
              <a:t>Každý rok velký déšť trvající několik dní až týdnů  - Monzun.</a:t>
            </a:r>
          </a:p>
          <a:p>
            <a:pPr lvl="2"/>
            <a:r>
              <a:rPr lang="cs-CZ" dirty="0" smtClean="0"/>
              <a:t>Způsoben změnou ročního období</a:t>
            </a:r>
          </a:p>
          <a:p>
            <a:pPr lvl="1"/>
            <a:r>
              <a:rPr lang="cs-CZ" dirty="0" smtClean="0"/>
              <a:t>Mnoho druhů zvířat a rostlin, ale málo zástupců.</a:t>
            </a:r>
          </a:p>
          <a:p>
            <a:pPr lvl="1"/>
            <a:endParaRPr lang="cs-CZ" dirty="0" smtClean="0"/>
          </a:p>
        </p:txBody>
      </p:sp>
      <p:sp>
        <p:nvSpPr>
          <p:cNvPr id="10" name="Zástupný symbol pro zápatí 3"/>
          <p:cNvSpPr txBox="1">
            <a:spLocks/>
          </p:cNvSpPr>
          <p:nvPr/>
        </p:nvSpPr>
        <p:spPr>
          <a:xfrm>
            <a:off x="836613" y="6101680"/>
            <a:ext cx="7559675" cy="719808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Autorem materiálu a všech jeho částí, není-li uvedeno jinak, jsou: A. Strádalová, Mgr. D. Nováková.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Vytvořeno dne 25. 10. 2012.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Nový začátek (New start) CZ.1.07/1.4.00/21.1409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Tento projekt je spolufinancován Evropským sociálním fondem a státním rozpočtem České republiky.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Zástupný symbol pro obsah 6" descr="Rainforest_Fatu_Hiva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499992" y="836712"/>
            <a:ext cx="3258753" cy="2592288"/>
          </a:xfrm>
        </p:spPr>
      </p:pic>
      <p:pic>
        <p:nvPicPr>
          <p:cNvPr id="8" name="Obrázek 7" descr="800px-Tropicke_lesy_svet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67944" y="3645024"/>
            <a:ext cx="4523656" cy="20921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Přírodní a Kulturní krajina</a:t>
            </a:r>
            <a:endParaRPr lang="cs-CZ" dirty="0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cs-CZ" dirty="0" smtClean="0"/>
              <a:t>Přírodní krajina je krajina nezměněná člověkem.</a:t>
            </a:r>
          </a:p>
          <a:p>
            <a:pPr lvl="1"/>
            <a:r>
              <a:rPr lang="cs-CZ" dirty="0" smtClean="0"/>
              <a:t>Kulturní krajina je využita člověkem, ale obnovena a uchovávána, jako na obrázku.</a:t>
            </a:r>
          </a:p>
        </p:txBody>
      </p:sp>
      <p:sp>
        <p:nvSpPr>
          <p:cNvPr id="10" name="Zástupný symbol pro zápatí 3"/>
          <p:cNvSpPr txBox="1">
            <a:spLocks/>
          </p:cNvSpPr>
          <p:nvPr/>
        </p:nvSpPr>
        <p:spPr>
          <a:xfrm>
            <a:off x="836613" y="6101680"/>
            <a:ext cx="7559675" cy="719808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Autorem materiálu a všech jeho částí, není-li uvedeno jinak, jsou: A. Strádalová, Mgr. D. Nováková.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Vytvořeno dne 25. 10. 2012.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Nový začátek (New start) CZ.1.07/1.4.00/21.1409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Tento projekt je spolufinancován Evropským sociálním fondem a státním rozpočtem České republiky.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" name="Zástupný symbol pro obsah 11" descr="050628-elbtal-vom-luisenhof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283968" y="2204864"/>
            <a:ext cx="4416491" cy="33123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Sféry planety Země</a:t>
            </a:r>
            <a:endParaRPr lang="cs-CZ" dirty="0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cs-CZ" dirty="0" smtClean="0"/>
              <a:t>Atmosféra (Plynný obal)</a:t>
            </a:r>
          </a:p>
          <a:p>
            <a:pPr lvl="2"/>
            <a:r>
              <a:rPr lang="cs-CZ" dirty="0" smtClean="0"/>
              <a:t>To co dýcháme.</a:t>
            </a:r>
          </a:p>
          <a:p>
            <a:pPr lvl="1"/>
            <a:r>
              <a:rPr lang="cs-CZ" dirty="0" smtClean="0"/>
              <a:t>Hydrosféra (Vodní obal)</a:t>
            </a:r>
          </a:p>
          <a:p>
            <a:pPr lvl="2"/>
            <a:r>
              <a:rPr lang="cs-CZ" dirty="0" smtClean="0"/>
              <a:t>To v čem se koupeme.</a:t>
            </a:r>
          </a:p>
          <a:p>
            <a:pPr lvl="1"/>
            <a:r>
              <a:rPr lang="cs-CZ" dirty="0" smtClean="0"/>
              <a:t>Biosféra (Živý obal)</a:t>
            </a:r>
          </a:p>
          <a:p>
            <a:pPr lvl="2"/>
            <a:r>
              <a:rPr lang="cs-CZ" dirty="0" smtClean="0"/>
              <a:t>Vše co je živé.</a:t>
            </a:r>
          </a:p>
          <a:p>
            <a:pPr lvl="1"/>
            <a:r>
              <a:rPr lang="cs-CZ" dirty="0" err="1" smtClean="0"/>
              <a:t>Pedosféra</a:t>
            </a:r>
            <a:r>
              <a:rPr lang="cs-CZ" dirty="0" smtClean="0"/>
              <a:t> (Půdní obal)</a:t>
            </a:r>
          </a:p>
          <a:p>
            <a:pPr lvl="2"/>
            <a:r>
              <a:rPr lang="cs-CZ" dirty="0" smtClean="0"/>
              <a:t>Hlína/Půda pod námi.</a:t>
            </a:r>
          </a:p>
          <a:p>
            <a:pPr lvl="1"/>
            <a:r>
              <a:rPr lang="cs-CZ" dirty="0" smtClean="0"/>
              <a:t>Litosféra (Horninový obal)</a:t>
            </a:r>
          </a:p>
          <a:p>
            <a:pPr lvl="2"/>
            <a:r>
              <a:rPr lang="cs-CZ" dirty="0" smtClean="0"/>
              <a:t>Kameny, hory…</a:t>
            </a:r>
          </a:p>
        </p:txBody>
      </p:sp>
      <p:sp>
        <p:nvSpPr>
          <p:cNvPr id="10" name="Zástupný symbol pro zápatí 3"/>
          <p:cNvSpPr txBox="1">
            <a:spLocks/>
          </p:cNvSpPr>
          <p:nvPr/>
        </p:nvSpPr>
        <p:spPr>
          <a:xfrm>
            <a:off x="836613" y="6101680"/>
            <a:ext cx="7559675" cy="719808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Autorem materiálu a všech jeho částí, není-li uvedeno jinak, jsou: A. Strádalová, Mgr. D. Nováková.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Vytvořeno dne 25. 10. 2012.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Nový začátek (New start) CZ.1.07/1.4.00/21.1409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Tento projekt je spolufinancován Evropským sociálním fondem a státním rozpočtem České republiky.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Zástupný symbol pro obsah 6" descr="Landscape-sphere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3995936" y="1700808"/>
            <a:ext cx="4671325" cy="350349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457256" cy="1008112"/>
          </a:xfrm>
        </p:spPr>
        <p:txBody>
          <a:bodyPr>
            <a:normAutofit fontScale="90000"/>
          </a:bodyPr>
          <a:lstStyle/>
          <a:p>
            <a:pPr hangingPunct="0"/>
            <a:r>
              <a:rPr lang="cs-CZ" u="sng" dirty="0" smtClean="0"/>
              <a:t/>
            </a:r>
            <a:br>
              <a:rPr lang="cs-CZ" u="sng" dirty="0" smtClean="0"/>
            </a:br>
            <a:r>
              <a:rPr lang="cs-CZ" u="sng" dirty="0" smtClean="0"/>
              <a:t/>
            </a:r>
            <a:br>
              <a:rPr lang="cs-CZ" u="sng" dirty="0" smtClean="0"/>
            </a:br>
            <a:r>
              <a:rPr lang="cs-CZ" u="sng" dirty="0" smtClean="0"/>
              <a:t/>
            </a:r>
            <a:br>
              <a:rPr lang="cs-CZ" u="sng" dirty="0" smtClean="0"/>
            </a:br>
            <a:r>
              <a:rPr lang="cs-CZ" u="sng" dirty="0" smtClean="0"/>
              <a:t/>
            </a:r>
            <a:br>
              <a:rPr lang="cs-CZ" u="sng" dirty="0" smtClean="0"/>
            </a:br>
            <a:r>
              <a:rPr lang="cs-CZ" u="sng" dirty="0" smtClean="0"/>
              <a:t/>
            </a:r>
            <a:br>
              <a:rPr lang="cs-CZ" u="sng" dirty="0" smtClean="0"/>
            </a:br>
            <a:r>
              <a:rPr lang="cs-CZ" sz="2200" dirty="0" smtClean="0"/>
              <a:t>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2200" dirty="0" smtClean="0"/>
              <a:t> Zdroj obrázku:</a:t>
            </a:r>
            <a:br>
              <a:rPr lang="cs-CZ" sz="2200" dirty="0" smtClean="0"/>
            </a:br>
            <a:r>
              <a:rPr lang="cs-CZ" sz="2200" dirty="0" smtClean="0"/>
              <a:t>Všechny uveřejněné odkazy [cit. 2012-10-25] dostupné pod licencí Public </a:t>
            </a:r>
            <a:r>
              <a:rPr lang="cs-CZ" sz="2200" dirty="0" err="1" smtClean="0"/>
              <a:t>domain</a:t>
            </a:r>
            <a:r>
              <a:rPr lang="cs-CZ" sz="2200" dirty="0" smtClean="0"/>
              <a:t> – na </a:t>
            </a:r>
            <a:r>
              <a:rPr lang="cs-CZ" sz="2200" u="sng" dirty="0" smtClean="0">
                <a:hlinkClick r:id="rId3"/>
              </a:rPr>
              <a:t>www.</a:t>
            </a:r>
            <a:r>
              <a:rPr lang="cs-CZ" sz="2200" u="sng" dirty="0" err="1" smtClean="0">
                <a:hlinkClick r:id="rId3"/>
              </a:rPr>
              <a:t>wikipedia.cz</a:t>
            </a:r>
            <a:r>
              <a:rPr lang="cs-CZ" sz="2200" u="sng" dirty="0" smtClean="0">
                <a:hlinkClick r:id="rId3"/>
              </a:rPr>
              <a:t> </a:t>
            </a:r>
            <a:endParaRPr lang="cs-CZ" sz="2200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323528" y="1628800"/>
            <a:ext cx="360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600" dirty="0" smtClean="0"/>
          </a:p>
          <a:p>
            <a:endParaRPr lang="en-US" sz="1600" dirty="0" smtClean="0"/>
          </a:p>
          <a:p>
            <a:endParaRPr lang="cs-CZ" sz="1600" dirty="0" smtClean="0"/>
          </a:p>
          <a:p>
            <a:endParaRPr lang="cs-CZ" sz="1600" dirty="0" smtClean="0"/>
          </a:p>
        </p:txBody>
      </p:sp>
      <p:sp>
        <p:nvSpPr>
          <p:cNvPr id="7" name="Zástupný symbol pro obsah 6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cs-CZ" sz="900" dirty="0" smtClean="0"/>
              <a:t>Deštný prales – obrázek - </a:t>
            </a:r>
            <a:r>
              <a:rPr lang="cs-CZ" sz="900" dirty="0" smtClean="0">
                <a:hlinkClick r:id="rId4"/>
              </a:rPr>
              <a:t>http://cs.wikipedia.org/wiki/Soubor:Rainforest_Fatu_Hiva.jpg</a:t>
            </a:r>
            <a:endParaRPr lang="cs-CZ" sz="900" dirty="0" smtClean="0"/>
          </a:p>
          <a:p>
            <a:pPr>
              <a:buNone/>
            </a:pPr>
            <a:r>
              <a:rPr lang="cs-CZ" sz="900" dirty="0" smtClean="0"/>
              <a:t>Deštný prales – mapa – </a:t>
            </a:r>
            <a:r>
              <a:rPr lang="cs-CZ" sz="900" dirty="0" smtClean="0">
                <a:hlinkClick r:id="rId5"/>
              </a:rPr>
              <a:t>http://cs.wikipedia.org/wiki/Soubor:Tropicke_lesy_sveta.png</a:t>
            </a:r>
            <a:endParaRPr lang="cs-CZ" sz="900" dirty="0" smtClean="0"/>
          </a:p>
          <a:p>
            <a:pPr>
              <a:buNone/>
            </a:pPr>
            <a:r>
              <a:rPr lang="cs-CZ" sz="900" dirty="0" smtClean="0"/>
              <a:t>Přírodní a kulturní krajina - </a:t>
            </a:r>
            <a:r>
              <a:rPr lang="cs-CZ" sz="900" dirty="0" smtClean="0">
                <a:hlinkClick r:id="rId6"/>
              </a:rPr>
              <a:t>http://cs.wikipedia.org/wiki/Soubor:050628-elbtal-vom-luisenhof.jpg</a:t>
            </a:r>
            <a:endParaRPr lang="cs-CZ" sz="900" dirty="0" smtClean="0"/>
          </a:p>
          <a:p>
            <a:pPr>
              <a:buNone/>
            </a:pPr>
            <a:r>
              <a:rPr lang="cs-CZ" sz="900" dirty="0" smtClean="0"/>
              <a:t>Sféry - </a:t>
            </a:r>
            <a:r>
              <a:rPr lang="cs-CZ" sz="900" dirty="0" smtClean="0">
                <a:hlinkClick r:id="rId7"/>
              </a:rPr>
              <a:t>http://cs.wikipedia.org/wiki/Soubor:Landscape-sphere.jpg</a:t>
            </a:r>
            <a:endParaRPr lang="en-US" sz="900" dirty="0" smtClean="0"/>
          </a:p>
          <a:p>
            <a:pPr>
              <a:buNone/>
            </a:pPr>
            <a:r>
              <a:rPr lang="cs-CZ" sz="900" dirty="0" smtClean="0"/>
              <a:t>Polární pás - </a:t>
            </a:r>
            <a:r>
              <a:rPr lang="cs-CZ" sz="900" dirty="0" smtClean="0">
                <a:hlinkClick r:id="rId8"/>
              </a:rPr>
              <a:t>http://cs.wikipedia.org/wiki/Soubor:Polar_Bear_2004-11-15.jpg</a:t>
            </a:r>
            <a:endParaRPr lang="cs-CZ" sz="900" dirty="0" smtClean="0"/>
          </a:p>
          <a:p>
            <a:pPr>
              <a:buNone/>
            </a:pPr>
            <a:r>
              <a:rPr lang="cs-CZ" sz="900" dirty="0" smtClean="0"/>
              <a:t>Subpolární pás - </a:t>
            </a:r>
            <a:r>
              <a:rPr lang="cs-CZ" sz="900" dirty="0" smtClean="0">
                <a:hlinkClick r:id="rId9"/>
              </a:rPr>
              <a:t>http://cs.wikipedia.org/wiki/Soubor:Transantarctic_mountain_hg.jpg</a:t>
            </a:r>
            <a:endParaRPr lang="cs-CZ" sz="900" dirty="0" smtClean="0"/>
          </a:p>
          <a:p>
            <a:pPr>
              <a:buNone/>
            </a:pPr>
            <a:r>
              <a:rPr lang="cs-CZ" sz="900" dirty="0" smtClean="0"/>
              <a:t>Mírný pás - </a:t>
            </a:r>
            <a:r>
              <a:rPr lang="cs-CZ" sz="900" dirty="0" smtClean="0">
                <a:hlinkClick r:id="rId10"/>
              </a:rPr>
              <a:t>http://cs.wikipedia.org/wiki/Soubor:Chlum_(416_m)_od_Mikulky,_18._8._2007.jpg</a:t>
            </a:r>
            <a:endParaRPr lang="cs-CZ" sz="900" dirty="0" smtClean="0"/>
          </a:p>
          <a:p>
            <a:pPr>
              <a:buNone/>
            </a:pPr>
            <a:r>
              <a:rPr lang="cs-CZ" sz="900" dirty="0" smtClean="0"/>
              <a:t>Subtropický pás - </a:t>
            </a:r>
            <a:r>
              <a:rPr lang="cs-CZ" sz="900" dirty="0" smtClean="0">
                <a:hlinkClick r:id="rId11"/>
              </a:rPr>
              <a:t>http://cs.wikipedia.org/wiki/Soubor:Bačina2.jpg</a:t>
            </a:r>
            <a:endParaRPr lang="cs-CZ" sz="900" dirty="0" smtClean="0"/>
          </a:p>
          <a:p>
            <a:pPr>
              <a:buNone/>
            </a:pPr>
            <a:r>
              <a:rPr lang="cs-CZ" sz="900" dirty="0" smtClean="0"/>
              <a:t>Tropický pás – </a:t>
            </a:r>
            <a:r>
              <a:rPr lang="cs-CZ" sz="900" dirty="0" smtClean="0">
                <a:hlinkClick r:id="rId12"/>
              </a:rPr>
              <a:t>http://cs.wikipedia.org/wiki/Soubor:Forest_on_Barro_Colorado.png</a:t>
            </a:r>
            <a:endParaRPr lang="cs-CZ" sz="900" dirty="0" smtClean="0"/>
          </a:p>
          <a:p>
            <a:pPr>
              <a:buNone/>
            </a:pPr>
            <a:endParaRPr lang="cs-CZ" sz="900" dirty="0" smtClean="0"/>
          </a:p>
          <a:p>
            <a:pPr>
              <a:buNone/>
            </a:pPr>
            <a:endParaRPr lang="cs-CZ" sz="900" dirty="0" smtClean="0"/>
          </a:p>
          <a:p>
            <a:pPr>
              <a:buNone/>
            </a:pPr>
            <a:endParaRPr lang="cs-CZ" sz="900" dirty="0" smtClean="0"/>
          </a:p>
          <a:p>
            <a:pPr>
              <a:buNone/>
            </a:pPr>
            <a:endParaRPr lang="cs-CZ" sz="900" dirty="0" smtClean="0"/>
          </a:p>
          <a:p>
            <a:pPr>
              <a:buNone/>
            </a:pPr>
            <a:endParaRPr lang="cs-CZ" sz="900" dirty="0" smtClean="0"/>
          </a:p>
          <a:p>
            <a:pPr>
              <a:buNone/>
            </a:pPr>
            <a:endParaRPr lang="cs-CZ" sz="900" dirty="0" smtClean="0"/>
          </a:p>
          <a:p>
            <a:pPr>
              <a:buNone/>
            </a:pPr>
            <a:endParaRPr lang="cs-CZ" sz="900" dirty="0" smtClean="0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cs-CZ" sz="900" dirty="0" smtClean="0"/>
              <a:t>	Malé světadíly, </a:t>
            </a:r>
            <a:r>
              <a:rPr lang="cs-CZ" sz="900" dirty="0" err="1" smtClean="0"/>
              <a:t>str</a:t>
            </a:r>
            <a:r>
              <a:rPr lang="cs-CZ" sz="900" dirty="0" smtClean="0"/>
              <a:t> 3 - </a:t>
            </a:r>
            <a:r>
              <a:rPr lang="cs-CZ" sz="900" dirty="0" smtClean="0">
                <a:hlinkClick r:id="rId13"/>
              </a:rPr>
              <a:t>http://cs.wikipedia.org/wiki/Šablona:Světadíly</a:t>
            </a:r>
            <a:endParaRPr lang="cs-CZ" sz="900" dirty="0" smtClean="0"/>
          </a:p>
          <a:p>
            <a:pPr>
              <a:buNone/>
            </a:pPr>
            <a:r>
              <a:rPr lang="cs-CZ" sz="900" dirty="0" smtClean="0"/>
              <a:t>	Afrika - </a:t>
            </a:r>
            <a:r>
              <a:rPr lang="cs-CZ" sz="900" dirty="0" smtClean="0">
                <a:hlinkClick r:id="rId14"/>
              </a:rPr>
              <a:t>http://cs.wikipedia.org/wiki/Soubor:Africa_satellite_orthographic.jpg</a:t>
            </a:r>
            <a:endParaRPr lang="cs-CZ" sz="900" dirty="0" smtClean="0"/>
          </a:p>
          <a:p>
            <a:pPr>
              <a:buNone/>
            </a:pPr>
            <a:r>
              <a:rPr lang="cs-CZ" sz="900" dirty="0" smtClean="0"/>
              <a:t>	Antarktida - </a:t>
            </a:r>
            <a:r>
              <a:rPr lang="cs-CZ" sz="900" dirty="0" smtClean="0">
                <a:hlinkClick r:id="rId15"/>
              </a:rPr>
              <a:t>http://cs.wikipedia.org/wiki/Soubor:Antarctica_6400px_from_Blue_Marble.jpg</a:t>
            </a:r>
            <a:endParaRPr lang="cs-CZ" sz="900" dirty="0" smtClean="0"/>
          </a:p>
          <a:p>
            <a:pPr>
              <a:buNone/>
            </a:pPr>
            <a:r>
              <a:rPr lang="cs-CZ" sz="900" dirty="0" smtClean="0"/>
              <a:t>	Asie -  </a:t>
            </a:r>
            <a:r>
              <a:rPr lang="cs-CZ" sz="900" dirty="0" smtClean="0">
                <a:hlinkClick r:id="rId16"/>
              </a:rPr>
              <a:t>http://en.wikipedia.org/wiki/File:Two-point-equidistant-asia.jpg</a:t>
            </a:r>
            <a:endParaRPr lang="cs-CZ" sz="900" dirty="0" smtClean="0"/>
          </a:p>
          <a:p>
            <a:pPr>
              <a:buNone/>
            </a:pPr>
            <a:r>
              <a:rPr lang="cs-CZ" sz="900" dirty="0" smtClean="0"/>
              <a:t>	Austrálie – </a:t>
            </a:r>
            <a:r>
              <a:rPr lang="cs-CZ" sz="900" dirty="0" smtClean="0">
                <a:hlinkClick r:id="rId17"/>
              </a:rPr>
              <a:t>http://cs.wikipedia.org/wiki/Soubor:Australia_New_Guinea_continent.jpg</a:t>
            </a:r>
            <a:endParaRPr lang="cs-CZ" sz="900" dirty="0" smtClean="0"/>
          </a:p>
          <a:p>
            <a:pPr>
              <a:buNone/>
            </a:pPr>
            <a:r>
              <a:rPr lang="cs-CZ" sz="900" dirty="0" smtClean="0"/>
              <a:t>	Severní Amerika - </a:t>
            </a:r>
            <a:r>
              <a:rPr lang="cs-CZ" sz="900" dirty="0" smtClean="0">
                <a:hlinkClick r:id="rId18"/>
              </a:rPr>
              <a:t>http://en.wikipedia.org/wiki/File:North_America_satellite_orthographic.jpg</a:t>
            </a:r>
            <a:endParaRPr lang="cs-CZ" sz="900" dirty="0" smtClean="0"/>
          </a:p>
          <a:p>
            <a:pPr>
              <a:buNone/>
            </a:pPr>
            <a:r>
              <a:rPr lang="cs-CZ" sz="900" dirty="0" smtClean="0"/>
              <a:t>	Jižní Amerika - </a:t>
            </a:r>
            <a:r>
              <a:rPr lang="cs-CZ" sz="900" dirty="0" smtClean="0">
                <a:hlinkClick r:id="rId19"/>
              </a:rPr>
              <a:t>http://en.wikipedia.org/wiki/File:South_America_-_Blue_Marble_orthographic.jpg</a:t>
            </a:r>
            <a:endParaRPr lang="cs-CZ" sz="900" dirty="0" smtClean="0"/>
          </a:p>
          <a:p>
            <a:pPr>
              <a:buNone/>
            </a:pPr>
            <a:r>
              <a:rPr lang="cs-CZ" sz="900" dirty="0" smtClean="0"/>
              <a:t>	Evropa - </a:t>
            </a:r>
            <a:r>
              <a:rPr lang="cs-CZ" sz="900" dirty="0" smtClean="0">
                <a:hlinkClick r:id="rId20"/>
              </a:rPr>
              <a:t>http://fy.</a:t>
            </a:r>
            <a:r>
              <a:rPr lang="cs-CZ" sz="900" dirty="0" err="1" smtClean="0">
                <a:hlinkClick r:id="rId20"/>
              </a:rPr>
              <a:t>wikipedia.org</a:t>
            </a:r>
            <a:r>
              <a:rPr lang="cs-CZ" sz="900" dirty="0" smtClean="0">
                <a:hlinkClick r:id="rId20"/>
              </a:rPr>
              <a:t>/</a:t>
            </a:r>
            <a:r>
              <a:rPr lang="cs-CZ" sz="900" dirty="0" err="1" smtClean="0">
                <a:hlinkClick r:id="rId20"/>
              </a:rPr>
              <a:t>wiki</a:t>
            </a:r>
            <a:r>
              <a:rPr lang="cs-CZ" sz="900" dirty="0" smtClean="0">
                <a:hlinkClick r:id="rId20"/>
              </a:rPr>
              <a:t>/</a:t>
            </a:r>
            <a:r>
              <a:rPr lang="cs-CZ" sz="900" dirty="0" err="1" smtClean="0">
                <a:hlinkClick r:id="rId20"/>
              </a:rPr>
              <a:t>Ofbyld</a:t>
            </a:r>
            <a:r>
              <a:rPr lang="cs-CZ" sz="900" dirty="0" smtClean="0">
                <a:hlinkClick r:id="rId20"/>
              </a:rPr>
              <a:t>:</a:t>
            </a:r>
            <a:r>
              <a:rPr lang="cs-CZ" sz="900" dirty="0" err="1" smtClean="0">
                <a:hlinkClick r:id="rId20"/>
              </a:rPr>
              <a:t>Europe</a:t>
            </a:r>
            <a:r>
              <a:rPr lang="cs-CZ" sz="900" dirty="0" smtClean="0">
                <a:hlinkClick r:id="rId20"/>
              </a:rPr>
              <a:t>_</a:t>
            </a:r>
            <a:r>
              <a:rPr lang="cs-CZ" sz="900" dirty="0" err="1" smtClean="0">
                <a:hlinkClick r:id="rId20"/>
              </a:rPr>
              <a:t>satellite</a:t>
            </a:r>
            <a:r>
              <a:rPr lang="cs-CZ" sz="900" dirty="0" smtClean="0">
                <a:hlinkClick r:id="rId20"/>
              </a:rPr>
              <a:t>_</a:t>
            </a:r>
            <a:r>
              <a:rPr lang="cs-CZ" sz="900" dirty="0" err="1" smtClean="0">
                <a:hlinkClick r:id="rId20"/>
              </a:rPr>
              <a:t>orthographic.jpg</a:t>
            </a:r>
            <a:endParaRPr lang="cs-CZ" sz="900" dirty="0" smtClean="0"/>
          </a:p>
          <a:p>
            <a:pPr>
              <a:buNone/>
            </a:pPr>
            <a:r>
              <a:rPr lang="cs-CZ" sz="900" dirty="0" smtClean="0"/>
              <a:t>	Vrstvy planety - </a:t>
            </a:r>
            <a:r>
              <a:rPr lang="cs-CZ" sz="900" dirty="0" smtClean="0">
                <a:hlinkClick r:id="rId21"/>
              </a:rPr>
              <a:t>http://cs.wikipedia.org/wiki/Soubor:Průřez_Zemí.png</a:t>
            </a:r>
            <a:endParaRPr lang="cs-CZ" sz="900" dirty="0" smtClean="0"/>
          </a:p>
          <a:p>
            <a:pPr>
              <a:buNone/>
            </a:pPr>
            <a:endParaRPr lang="cs-CZ" sz="900" dirty="0" smtClean="0"/>
          </a:p>
          <a:p>
            <a:pPr>
              <a:buNone/>
            </a:pPr>
            <a:endParaRPr lang="cs-CZ" sz="900" dirty="0" smtClean="0"/>
          </a:p>
          <a:p>
            <a:pPr>
              <a:buNone/>
            </a:pPr>
            <a:endParaRPr lang="cs-CZ" sz="900" dirty="0" smtClean="0"/>
          </a:p>
          <a:p>
            <a:pPr>
              <a:buNone/>
            </a:pPr>
            <a:endParaRPr lang="cs-CZ" sz="900" dirty="0" smtClean="0"/>
          </a:p>
        </p:txBody>
      </p:sp>
      <p:sp>
        <p:nvSpPr>
          <p:cNvPr id="11" name="Zástupný symbol pro zápatí 3"/>
          <p:cNvSpPr txBox="1">
            <a:spLocks/>
          </p:cNvSpPr>
          <p:nvPr/>
        </p:nvSpPr>
        <p:spPr>
          <a:xfrm>
            <a:off x="836613" y="6101680"/>
            <a:ext cx="7559675" cy="719808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Autorem materiálu a všech jeho částí, není-li uvedeno jinak, jsou: A. Strádalová, Mgr. D. Nováková.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Vytvořeno dne 25. 10. 2012.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Nový začátek (New start) CZ.1.07/1.4.00/21.1409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Tento projekt je spolufinancován Evropským sociálním fondem a státním rozpočtem České republiky.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25. 10.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graphicFrame>
        <p:nvGraphicFramePr>
          <p:cNvPr id="5" name="Tabulka 4"/>
          <p:cNvGraphicFramePr>
            <a:graphicFrameLocks noGrp="1"/>
          </p:cNvGraphicFramePr>
          <p:nvPr/>
        </p:nvGraphicFramePr>
        <p:xfrm>
          <a:off x="755650" y="980729"/>
          <a:ext cx="7632700" cy="3524425"/>
        </p:xfrm>
        <a:graphic>
          <a:graphicData uri="http://schemas.openxmlformats.org/drawingml/2006/table">
            <a:tbl>
              <a:tblPr/>
              <a:tblGrid>
                <a:gridCol w="2952750"/>
                <a:gridCol w="4679950"/>
              </a:tblGrid>
              <a:tr h="5131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název</a:t>
                      </a:r>
                      <a:endParaRPr kumimoji="0" lang="cs-CZ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Krajinná sféra Země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10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anotace</a:t>
                      </a:r>
                      <a:endParaRPr kumimoji="0" 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 prezentaci si žáci upevňují znalosti o světadílech a oceánech, charakterizují podnebné pásy a rozlišují půdní obal a biosféru. Součástí  prezentace je i pracovní</a:t>
                      </a:r>
                      <a:r>
                        <a:rPr kumimoji="0" lang="cs-CZ" sz="1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list.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očekávaný výstup</a:t>
                      </a:r>
                      <a:endParaRPr kumimoji="0" 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hangingPunct="0"/>
                      <a:r>
                        <a:rPr kumimoji="0" lang="cs-CZ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ZV – LMP </a:t>
                      </a:r>
                    </a:p>
                    <a:p>
                      <a:pPr hangingPunct="0"/>
                      <a:r>
                        <a:rPr kumimoji="0" lang="cs-CZ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Člověk a příroda – 2. stupeň </a:t>
                      </a:r>
                    </a:p>
                    <a:p>
                      <a:pPr hangingPunct="0"/>
                      <a:r>
                        <a:rPr kumimoji="0" lang="cs-CZ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Z – vědět o působení vnitřních a vnějších procesů v přírodní sféře a jejich vlivu na přírodu a na lidskou společnost</a:t>
                      </a:r>
                    </a:p>
                    <a:p>
                      <a:r>
                        <a:rPr kumimoji="0" lang="cs-CZ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vědět o působení přírodních vlivů na utváření zemského povrchu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druh učebního materiálu</a:t>
                      </a:r>
                      <a:endParaRPr kumimoji="0" 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Prezentace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druh interaktivity</a:t>
                      </a:r>
                      <a:endParaRPr kumimoji="0" 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Výklad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ročník</a:t>
                      </a:r>
                      <a:endParaRPr kumimoji="0" 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7.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98" name="Rectangle 1"/>
          <p:cNvSpPr>
            <a:spLocks noChangeArrowheads="1"/>
          </p:cNvSpPr>
          <p:nvPr/>
        </p:nvSpPr>
        <p:spPr bwMode="auto">
          <a:xfrm>
            <a:off x="1043608" y="601363"/>
            <a:ext cx="100811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cs-CZ" sz="1200" dirty="0">
                <a:cs typeface="Times New Roman" pitchFamily="18" charset="0"/>
              </a:rPr>
              <a:t>č</a:t>
            </a:r>
            <a:r>
              <a:rPr lang="cs-CZ" sz="1200" dirty="0" smtClean="0">
                <a:cs typeface="Times New Roman" pitchFamily="18" charset="0"/>
              </a:rPr>
              <a:t>. </a:t>
            </a:r>
            <a:r>
              <a:rPr lang="cs-CZ" sz="1200" smtClean="0">
                <a:cs typeface="Times New Roman" pitchFamily="18" charset="0"/>
              </a:rPr>
              <a:t>16 </a:t>
            </a:r>
            <a:endParaRPr lang="cs-CZ" sz="800" dirty="0"/>
          </a:p>
          <a:p>
            <a:pPr eaLnBrk="0" hangingPunct="0"/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Světadíly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6 světadílů</a:t>
            </a:r>
          </a:p>
          <a:p>
            <a:pPr lvl="1"/>
            <a:r>
              <a:rPr lang="cs-CZ" dirty="0" smtClean="0"/>
              <a:t>Afrika</a:t>
            </a:r>
          </a:p>
          <a:p>
            <a:pPr lvl="1"/>
            <a:r>
              <a:rPr lang="cs-CZ" dirty="0" smtClean="0"/>
              <a:t>Antarktida</a:t>
            </a:r>
          </a:p>
          <a:p>
            <a:pPr lvl="1"/>
            <a:r>
              <a:rPr lang="cs-CZ" dirty="0" smtClean="0"/>
              <a:t>Asie</a:t>
            </a:r>
          </a:p>
          <a:p>
            <a:pPr lvl="1"/>
            <a:r>
              <a:rPr lang="cs-CZ" dirty="0" smtClean="0"/>
              <a:t>Austrálie</a:t>
            </a:r>
          </a:p>
          <a:p>
            <a:pPr lvl="1"/>
            <a:r>
              <a:rPr lang="cs-CZ" dirty="0" smtClean="0"/>
              <a:t>Amerika</a:t>
            </a:r>
          </a:p>
          <a:p>
            <a:pPr lvl="2"/>
            <a:r>
              <a:rPr lang="cs-CZ" dirty="0" smtClean="0"/>
              <a:t>Severní</a:t>
            </a:r>
          </a:p>
          <a:p>
            <a:pPr lvl="2"/>
            <a:r>
              <a:rPr lang="cs-CZ" dirty="0" smtClean="0"/>
              <a:t>Jižní</a:t>
            </a:r>
          </a:p>
          <a:p>
            <a:pPr lvl="1"/>
            <a:r>
              <a:rPr lang="cs-CZ" dirty="0" smtClean="0"/>
              <a:t>Evropa</a:t>
            </a:r>
          </a:p>
          <a:p>
            <a:pPr lvl="1"/>
            <a:endParaRPr lang="cs-CZ" dirty="0" smtClean="0"/>
          </a:p>
        </p:txBody>
      </p:sp>
      <p:pic>
        <p:nvPicPr>
          <p:cNvPr id="6" name="Zástupný symbol pro obsah 5" descr="Africa_(orthographic_projection).svg.pn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923928" y="980728"/>
            <a:ext cx="714375" cy="714375"/>
          </a:xfrm>
        </p:spPr>
      </p:pic>
      <p:pic>
        <p:nvPicPr>
          <p:cNvPr id="7" name="Obrázek 6" descr="Antarctica_(orthographic_projection).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1484784"/>
            <a:ext cx="714375" cy="714375"/>
          </a:xfrm>
          <a:prstGeom prst="rect">
            <a:avLst/>
          </a:prstGeom>
        </p:spPr>
      </p:pic>
      <p:pic>
        <p:nvPicPr>
          <p:cNvPr id="8" name="Obrázek 7" descr="Asia_(orthographic_projection).sv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28184" y="2348880"/>
            <a:ext cx="714375" cy="714375"/>
          </a:xfrm>
          <a:prstGeom prst="rect">
            <a:avLst/>
          </a:prstGeom>
        </p:spPr>
      </p:pic>
      <p:pic>
        <p:nvPicPr>
          <p:cNvPr id="9" name="Obrázek 8" descr="Australia-New_Guinea_(orthographic_projection).sv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60232" y="3501008"/>
            <a:ext cx="714375" cy="714375"/>
          </a:xfrm>
          <a:prstGeom prst="rect">
            <a:avLst/>
          </a:prstGeom>
        </p:spPr>
      </p:pic>
      <p:pic>
        <p:nvPicPr>
          <p:cNvPr id="10" name="Obrázek 9" descr="Europe_(orthographic_projection).svg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07904" y="5373216"/>
            <a:ext cx="714375" cy="714375"/>
          </a:xfrm>
          <a:prstGeom prst="rect">
            <a:avLst/>
          </a:prstGeom>
        </p:spPr>
      </p:pic>
      <p:pic>
        <p:nvPicPr>
          <p:cNvPr id="11" name="Obrázek 10" descr="Location_North_America.svg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84168" y="4653136"/>
            <a:ext cx="714375" cy="714375"/>
          </a:xfrm>
          <a:prstGeom prst="rect">
            <a:avLst/>
          </a:prstGeom>
        </p:spPr>
      </p:pic>
      <p:pic>
        <p:nvPicPr>
          <p:cNvPr id="12" name="Obrázek 11" descr="South_America_(orthographic_projection).svg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932040" y="5157192"/>
            <a:ext cx="714375" cy="714375"/>
          </a:xfrm>
          <a:prstGeom prst="rect">
            <a:avLst/>
          </a:prstGeom>
        </p:spPr>
      </p:pic>
      <p:cxnSp>
        <p:nvCxnSpPr>
          <p:cNvPr id="14" name="Přímá spojovací šipka 13"/>
          <p:cNvCxnSpPr/>
          <p:nvPr/>
        </p:nvCxnSpPr>
        <p:spPr>
          <a:xfrm flipV="1">
            <a:off x="1907704" y="1628800"/>
            <a:ext cx="2016224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ovací šipka 15"/>
          <p:cNvCxnSpPr/>
          <p:nvPr/>
        </p:nvCxnSpPr>
        <p:spPr>
          <a:xfrm flipV="1">
            <a:off x="2411760" y="2060848"/>
            <a:ext cx="2664296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římá spojovací šipka 17"/>
          <p:cNvCxnSpPr/>
          <p:nvPr/>
        </p:nvCxnSpPr>
        <p:spPr>
          <a:xfrm flipV="1">
            <a:off x="1835696" y="2708920"/>
            <a:ext cx="4248472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Přímá spojovací šipka 19"/>
          <p:cNvCxnSpPr/>
          <p:nvPr/>
        </p:nvCxnSpPr>
        <p:spPr>
          <a:xfrm>
            <a:off x="2267744" y="3356992"/>
            <a:ext cx="432048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Přímá spojovací šipka 21"/>
          <p:cNvCxnSpPr/>
          <p:nvPr/>
        </p:nvCxnSpPr>
        <p:spPr>
          <a:xfrm>
            <a:off x="2339752" y="4149080"/>
            <a:ext cx="3672408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Přímá spojovací šipka 23"/>
          <p:cNvCxnSpPr/>
          <p:nvPr/>
        </p:nvCxnSpPr>
        <p:spPr>
          <a:xfrm>
            <a:off x="2123728" y="4437112"/>
            <a:ext cx="2736304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Přímá spojovací šipka 25"/>
          <p:cNvCxnSpPr/>
          <p:nvPr/>
        </p:nvCxnSpPr>
        <p:spPr>
          <a:xfrm>
            <a:off x="1979712" y="4869160"/>
            <a:ext cx="1656184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25. 10.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Afrika</a:t>
            </a:r>
            <a:endParaRPr lang="cs-CZ" dirty="0"/>
          </a:p>
        </p:txBody>
      </p:sp>
      <p:pic>
        <p:nvPicPr>
          <p:cNvPr id="11" name="Zástupný symbol pro obsah 10" descr="534px-Africa_satellite_orthographic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283968" y="1628800"/>
            <a:ext cx="4037489" cy="4536504"/>
          </a:xfrm>
        </p:spPr>
      </p:pic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55 států</a:t>
            </a:r>
          </a:p>
          <a:p>
            <a:r>
              <a:rPr lang="cs-CZ" dirty="0" smtClean="0"/>
              <a:t>Subtropický pás</a:t>
            </a:r>
          </a:p>
          <a:p>
            <a:r>
              <a:rPr lang="cs-CZ" dirty="0" smtClean="0"/>
              <a:t>Tropický Pás</a:t>
            </a:r>
          </a:p>
          <a:p>
            <a:r>
              <a:rPr lang="cs-CZ" dirty="0" smtClean="0"/>
              <a:t>Indický oceán – východní pobřeží</a:t>
            </a:r>
          </a:p>
          <a:p>
            <a:r>
              <a:rPr lang="cs-CZ" dirty="0" smtClean="0"/>
              <a:t>Atlantský oceán – západní pobřeží</a:t>
            </a:r>
            <a:endParaRPr lang="cs-CZ" dirty="0"/>
          </a:p>
        </p:txBody>
      </p:sp>
      <p:sp>
        <p:nvSpPr>
          <p:cNvPr id="10" name="Zástupný symbol pro zápatí 3"/>
          <p:cNvSpPr txBox="1">
            <a:spLocks/>
          </p:cNvSpPr>
          <p:nvPr/>
        </p:nvSpPr>
        <p:spPr>
          <a:xfrm>
            <a:off x="836613" y="6101680"/>
            <a:ext cx="7559675" cy="719808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Autorem materiálu a všech jeho částí, není-li uvedeno jinak, jsou: A. Strádalová, Mgr. D. Nováková.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Vytvořeno dne 25. 10. 2012.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Nový začátek (New start) CZ.1.07/1.4.00/21.1409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Tento projekt je spolufinancován Evropským sociálním fondem a státním rozpočtem České republiky.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Antarktida</a:t>
            </a:r>
            <a:endParaRPr lang="cs-CZ" dirty="0"/>
          </a:p>
        </p:txBody>
      </p:sp>
      <p:pic>
        <p:nvPicPr>
          <p:cNvPr id="6" name="Zástupný symbol pro obsah 5" descr="600px-Antarctica_6400px_from_Blue_Marble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283968" y="1628800"/>
            <a:ext cx="4536504" cy="4536504"/>
          </a:xfrm>
        </p:spPr>
      </p:pic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0 států</a:t>
            </a:r>
          </a:p>
          <a:p>
            <a:r>
              <a:rPr lang="cs-CZ" dirty="0" smtClean="0"/>
              <a:t>Polární pás</a:t>
            </a:r>
          </a:p>
          <a:p>
            <a:r>
              <a:rPr lang="cs-CZ" dirty="0" smtClean="0"/>
              <a:t>Nikdo tam nežije, moc velká zima. </a:t>
            </a:r>
          </a:p>
          <a:p>
            <a:r>
              <a:rPr lang="cs-CZ" dirty="0" smtClean="0"/>
              <a:t>Jižní oceán</a:t>
            </a:r>
            <a:endParaRPr lang="cs-CZ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cs-CZ" dirty="0" smtClean="0"/>
              <a:t>Na jižním pólu planety</a:t>
            </a:r>
          </a:p>
          <a:p>
            <a:endParaRPr lang="cs-CZ" dirty="0" smtClean="0"/>
          </a:p>
        </p:txBody>
      </p:sp>
      <p:sp>
        <p:nvSpPr>
          <p:cNvPr id="10" name="Zástupný symbol pro zápatí 3"/>
          <p:cNvSpPr txBox="1">
            <a:spLocks/>
          </p:cNvSpPr>
          <p:nvPr/>
        </p:nvSpPr>
        <p:spPr>
          <a:xfrm>
            <a:off x="836613" y="6101680"/>
            <a:ext cx="7559675" cy="719808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Autorem materiálu a všech jeho částí, není-li uvedeno jinak, jsou: A. Strádalová, Mgr. D. Nováková.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Vytvořeno dne 25. 10. 2012.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Nový začátek (New start) CZ.1.07/1.4.00/21.1409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Tento projekt je spolufinancován Evropským sociálním fondem a státním rozpočtem České republiky.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Asie</a:t>
            </a:r>
            <a:endParaRPr lang="cs-CZ" dirty="0"/>
          </a:p>
        </p:txBody>
      </p:sp>
      <p:pic>
        <p:nvPicPr>
          <p:cNvPr id="6" name="Zástupný symbol pro obsah 5" descr="800px-Two-point-equidistant-asia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3923928" y="1628800"/>
            <a:ext cx="4852037" cy="4104456"/>
          </a:xfrm>
        </p:spPr>
      </p:pic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47 Států</a:t>
            </a:r>
          </a:p>
          <a:p>
            <a:r>
              <a:rPr lang="cs-CZ" dirty="0" smtClean="0"/>
              <a:t>Polární, subpolární,</a:t>
            </a:r>
            <a:br>
              <a:rPr lang="cs-CZ" dirty="0" smtClean="0"/>
            </a:br>
            <a:r>
              <a:rPr lang="cs-CZ" dirty="0" smtClean="0"/>
              <a:t>mírný, subtropický</a:t>
            </a:r>
            <a:br>
              <a:rPr lang="cs-CZ" dirty="0" smtClean="0"/>
            </a:br>
            <a:r>
              <a:rPr lang="cs-CZ" dirty="0" smtClean="0"/>
              <a:t>i tropický pás</a:t>
            </a:r>
          </a:p>
          <a:p>
            <a:r>
              <a:rPr lang="cs-CZ" dirty="0" smtClean="0"/>
              <a:t>Indický oceán – jižní</a:t>
            </a:r>
            <a:br>
              <a:rPr lang="cs-CZ" dirty="0" smtClean="0"/>
            </a:br>
            <a:r>
              <a:rPr lang="cs-CZ" dirty="0" smtClean="0"/>
              <a:t>pobřeží</a:t>
            </a:r>
          </a:p>
          <a:p>
            <a:r>
              <a:rPr lang="cs-CZ" dirty="0" smtClean="0"/>
              <a:t>Tichý oceán – </a:t>
            </a:r>
            <a:br>
              <a:rPr lang="cs-CZ" dirty="0" smtClean="0"/>
            </a:br>
            <a:r>
              <a:rPr lang="cs-CZ" dirty="0" smtClean="0"/>
              <a:t>východní pobřeží</a:t>
            </a:r>
          </a:p>
          <a:p>
            <a:r>
              <a:rPr lang="cs-CZ" dirty="0" smtClean="0"/>
              <a:t>Severní ledový oceán – </a:t>
            </a:r>
            <a:br>
              <a:rPr lang="cs-CZ" dirty="0" smtClean="0"/>
            </a:br>
            <a:r>
              <a:rPr lang="cs-CZ" dirty="0" smtClean="0"/>
              <a:t>severní pobřeží</a:t>
            </a:r>
            <a:endParaRPr lang="cs-CZ" dirty="0"/>
          </a:p>
        </p:txBody>
      </p:sp>
      <p:sp>
        <p:nvSpPr>
          <p:cNvPr id="10" name="Zástupný symbol pro zápatí 3"/>
          <p:cNvSpPr txBox="1">
            <a:spLocks/>
          </p:cNvSpPr>
          <p:nvPr/>
        </p:nvSpPr>
        <p:spPr>
          <a:xfrm>
            <a:off x="836613" y="6101680"/>
            <a:ext cx="7559675" cy="719808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Autorem materiálu a všech jeho částí, není-li uvedeno jinak, jsou: A. Strádalová, Mgr. D. Nováková.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Vytvořeno dne 25. 10. 2012.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Nový začátek (New start) CZ.1.07/1.4.00/21.1409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Tento projekt je spolufinancován Evropským sociálním fondem a státním rozpočtem České republiky.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Austrálie</a:t>
            </a:r>
            <a:endParaRPr lang="cs-CZ" dirty="0"/>
          </a:p>
        </p:txBody>
      </p:sp>
      <p:pic>
        <p:nvPicPr>
          <p:cNvPr id="6" name="Zástupný symbol pro obsah 5" descr="575px-Australia_New_Guinea_continent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211864" y="1484784"/>
            <a:ext cx="4130157" cy="4309729"/>
          </a:xfrm>
        </p:spPr>
      </p:pic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4 státy</a:t>
            </a:r>
          </a:p>
          <a:p>
            <a:r>
              <a:rPr lang="cs-CZ" dirty="0" smtClean="0"/>
              <a:t>Tropický pás </a:t>
            </a:r>
          </a:p>
          <a:p>
            <a:r>
              <a:rPr lang="cs-CZ" dirty="0" smtClean="0"/>
              <a:t>Subtropický pás </a:t>
            </a:r>
          </a:p>
          <a:p>
            <a:r>
              <a:rPr lang="cs-CZ" dirty="0" smtClean="0"/>
              <a:t>Tichý oceán – severní a východní pobřeží</a:t>
            </a:r>
          </a:p>
          <a:p>
            <a:endParaRPr lang="cs-CZ" dirty="0"/>
          </a:p>
        </p:txBody>
      </p:sp>
      <p:sp>
        <p:nvSpPr>
          <p:cNvPr id="10" name="Zástupný symbol pro zápatí 3"/>
          <p:cNvSpPr txBox="1">
            <a:spLocks/>
          </p:cNvSpPr>
          <p:nvPr/>
        </p:nvSpPr>
        <p:spPr>
          <a:xfrm>
            <a:off x="836613" y="6101680"/>
            <a:ext cx="7559675" cy="719808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Autorem materiálu a všech jeho částí, není-li uvedeno jinak, jsou: A. Strádalová, Mgr. D. Nováková.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Vytvořeno dne 25. 10. 2012.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Nový začátek (New start) CZ.1.07/1.4.00/21.1409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Tento projekt je spolufinancován Evropským sociálním fondem a státním rozpočtem České republiky.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Severní Amerika</a:t>
            </a:r>
            <a:endParaRPr lang="cs-CZ" dirty="0"/>
          </a:p>
        </p:txBody>
      </p:sp>
      <p:pic>
        <p:nvPicPr>
          <p:cNvPr id="6" name="Zástupný symbol pro obsah 5" descr="North_America_satellite_orthographic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427984" y="1628799"/>
            <a:ext cx="4104456" cy="4421317"/>
          </a:xfrm>
        </p:spPr>
      </p:pic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23 států</a:t>
            </a:r>
          </a:p>
          <a:p>
            <a:r>
              <a:rPr lang="cs-CZ" dirty="0" smtClean="0"/>
              <a:t>Subpolární, mírný, subtropický a tropický pás. </a:t>
            </a:r>
          </a:p>
          <a:p>
            <a:r>
              <a:rPr lang="cs-CZ" dirty="0" smtClean="0"/>
              <a:t>Atlantský oceán – východní pobřeží</a:t>
            </a:r>
          </a:p>
          <a:p>
            <a:r>
              <a:rPr lang="cs-CZ" dirty="0" smtClean="0"/>
              <a:t>Tichý oceán – západní pobřeží</a:t>
            </a:r>
          </a:p>
          <a:p>
            <a:r>
              <a:rPr lang="cs-CZ" dirty="0" smtClean="0"/>
              <a:t>Severní ledový oceán – severní pobřeží</a:t>
            </a:r>
          </a:p>
          <a:p>
            <a:endParaRPr lang="cs-CZ" dirty="0"/>
          </a:p>
        </p:txBody>
      </p:sp>
      <p:sp>
        <p:nvSpPr>
          <p:cNvPr id="10" name="Zástupný symbol pro zápatí 3"/>
          <p:cNvSpPr txBox="1">
            <a:spLocks/>
          </p:cNvSpPr>
          <p:nvPr/>
        </p:nvSpPr>
        <p:spPr>
          <a:xfrm>
            <a:off x="836613" y="6101680"/>
            <a:ext cx="7559675" cy="719808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Autorem materiálu a všech jeho částí, není-li uvedeno jinak, jsou: A. Strádalová, Mgr. D. Nováková.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Vytvořeno dne 25. 10. 2012.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Nový začátek (New start) CZ.1.07/1.4.00/21.1409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Tento projekt je spolufinancován Evropským sociálním fondem a státním rozpočtem České republiky.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Jižní Amerika</a:t>
            </a:r>
            <a:endParaRPr lang="cs-CZ" dirty="0"/>
          </a:p>
        </p:txBody>
      </p:sp>
      <p:pic>
        <p:nvPicPr>
          <p:cNvPr id="6" name="Zástupný symbol pro obsah 5" descr="432px-South_America_-_Blue_Marble_orthographic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453255" y="1600200"/>
            <a:ext cx="3291840" cy="4572000"/>
          </a:xfrm>
        </p:spPr>
      </p:pic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12 států</a:t>
            </a:r>
          </a:p>
          <a:p>
            <a:r>
              <a:rPr lang="cs-CZ" dirty="0" smtClean="0"/>
              <a:t>Tropický, subtropický a mírný pás. </a:t>
            </a:r>
          </a:p>
          <a:p>
            <a:r>
              <a:rPr lang="cs-CZ" dirty="0" smtClean="0"/>
              <a:t>Atlantský oceán – východní pobřeží</a:t>
            </a:r>
          </a:p>
          <a:p>
            <a:r>
              <a:rPr lang="cs-CZ" dirty="0" smtClean="0"/>
              <a:t>Tichý oceán – západní pobřeží</a:t>
            </a:r>
          </a:p>
          <a:p>
            <a:endParaRPr lang="cs-CZ" dirty="0"/>
          </a:p>
        </p:txBody>
      </p:sp>
      <p:sp>
        <p:nvSpPr>
          <p:cNvPr id="10" name="Zástupný symbol pro zápatí 3"/>
          <p:cNvSpPr txBox="1">
            <a:spLocks/>
          </p:cNvSpPr>
          <p:nvPr/>
        </p:nvSpPr>
        <p:spPr>
          <a:xfrm>
            <a:off x="836613" y="6101680"/>
            <a:ext cx="7559675" cy="719808"/>
          </a:xfrm>
          <a:prstGeom prst="rect">
            <a:avLst/>
          </a:prstGeom>
        </p:spPr>
        <p:txBody>
          <a:bodyPr vert="horz" anchor="ctr" anchorCtr="0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Autorem materiálu a všech jeho částí, není-li uvedeno jinak, jsou: A. Strádalová, Mgr. D. Nováková.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Vytvořeno dne 25. 10. 2012.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Nový začátek (New start) CZ.1.07/1.4.00/21.1409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Tento projekt je spolufinancován Evropským sociálním fondem a státním rozpočtem České republiky.</a:t>
            </a:r>
            <a:endParaRPr kumimoji="0" lang="cs-CZ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kýř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Arkýř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rkýř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523</TotalTime>
  <Words>1443</Words>
  <Application>Microsoft Office PowerPoint</Application>
  <PresentationFormat>Předvádění na obrazovce (4:3)</PresentationFormat>
  <Paragraphs>296</Paragraphs>
  <Slides>18</Slides>
  <Notes>15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19" baseType="lpstr">
      <vt:lpstr>Arkýř</vt:lpstr>
      <vt:lpstr>č. 16 – Krajinná sféra země </vt:lpstr>
      <vt:lpstr>Snímek 2</vt:lpstr>
      <vt:lpstr>Světadíly</vt:lpstr>
      <vt:lpstr>Afrika</vt:lpstr>
      <vt:lpstr>Antarktida</vt:lpstr>
      <vt:lpstr>Asie</vt:lpstr>
      <vt:lpstr>Austrálie</vt:lpstr>
      <vt:lpstr>Severní Amerika</vt:lpstr>
      <vt:lpstr>Jižní Amerika</vt:lpstr>
      <vt:lpstr>Evropa</vt:lpstr>
      <vt:lpstr>Struktura Země</vt:lpstr>
      <vt:lpstr>Polokoule planety</vt:lpstr>
      <vt:lpstr>Podnebné Pásy</vt:lpstr>
      <vt:lpstr>Podnebné Pásy</vt:lpstr>
      <vt:lpstr>Deštné Pralesy</vt:lpstr>
      <vt:lpstr>Přírodní a Kulturní krajina</vt:lpstr>
      <vt:lpstr>Sféry planety Země</vt:lpstr>
      <vt:lpstr>        Zdroj obrázku: Všechny uveřejněné odkazy [cit. 2012-10-25] dostupné pod licencí Public domain – na www.wikipedia.cz </vt:lpstr>
    </vt:vector>
  </TitlesOfParts>
  <Company>Nováková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č. 21 – Česká republika a Evropa - opakování</dc:title>
  <dc:creator>Drahuše</dc:creator>
  <cp:lastModifiedBy>martina</cp:lastModifiedBy>
  <cp:revision>67</cp:revision>
  <dcterms:created xsi:type="dcterms:W3CDTF">2012-06-18T19:15:51Z</dcterms:created>
  <dcterms:modified xsi:type="dcterms:W3CDTF">2013-06-09T07:41:33Z</dcterms:modified>
</cp:coreProperties>
</file>