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4" r:id="rId6"/>
    <p:sldId id="261" r:id="rId7"/>
    <p:sldId id="263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%C4%8Cesk%C3%A1_hymna" TargetMode="External"/><Relationship Id="rId3" Type="http://schemas.openxmlformats.org/officeDocument/2006/relationships/hyperlink" Target="http://cs.wikipedia.org/wiki/St%C3%A1tn%C3%AD_znak_%C4%8Cesk%C3%A9_republiky" TargetMode="External"/><Relationship Id="rId7" Type="http://schemas.openxmlformats.org/officeDocument/2006/relationships/hyperlink" Target="http://cs.wikipedia.org/wiki/St%C3%A1tn%C3%AD_barvy_%C4%8Cesk%C3%A9_republik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t%C3%A1tn%C3%AD_pe%C4%8De%C5%A5_%C4%8Cesk%C3%A9_republiky" TargetMode="External"/><Relationship Id="rId5" Type="http://schemas.openxmlformats.org/officeDocument/2006/relationships/hyperlink" Target="http://cs.wikipedia.org/wiki/Vlajka_prezidenta_%C4%8Cesk%C3%A9_republiky" TargetMode="External"/><Relationship Id="rId4" Type="http://schemas.openxmlformats.org/officeDocument/2006/relationships/hyperlink" Target="http://cs.wikipedia.org/wiki/%C4%8Ceskoslovensk%C3%A1_a_%C4%8Desk%C3%A1_vlajk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rj5qFrwdrp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zech_Rep._-_Bohemia,_Moravia_and_Silesia_III_(en).png" TargetMode="External"/><Relationship Id="rId2" Type="http://schemas.openxmlformats.org/officeDocument/2006/relationships/hyperlink" Target="http://www.wikipedia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oubor:Czech_crown_jewels.jpg" TargetMode="External"/><Relationship Id="rId5" Type="http://schemas.openxmlformats.org/officeDocument/2006/relationships/hyperlink" Target="http://en.wikipedia.org/wiki/File:Coat_of_arms_of_the_Czech_Republic.svg" TargetMode="External"/><Relationship Id="rId4" Type="http://schemas.openxmlformats.org/officeDocument/2006/relationships/hyperlink" Target="http://en.wikipedia.org/wiki/File:Flag_of_the_Czech_Republic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cs-CZ" b="1" dirty="0"/>
              <a:t>č. </a:t>
            </a:r>
            <a:r>
              <a:rPr lang="cs-CZ" dirty="0" smtClean="0"/>
              <a:t>2</a:t>
            </a:r>
            <a:r>
              <a:rPr lang="cs-CZ" b="1" dirty="0" smtClean="0"/>
              <a:t> – </a:t>
            </a:r>
            <a:r>
              <a:rPr lang="en-US" b="1" dirty="0" err="1" smtClean="0"/>
              <a:t>Hranice</a:t>
            </a:r>
            <a:r>
              <a:rPr lang="en-US" b="1" dirty="0" smtClean="0"/>
              <a:t> </a:t>
            </a:r>
            <a:r>
              <a:rPr lang="en-US" b="1" dirty="0" err="1" smtClean="0"/>
              <a:t>st</a:t>
            </a:r>
            <a:r>
              <a:rPr lang="cs-CZ" b="1" dirty="0" err="1" smtClean="0"/>
              <a:t>átu</a:t>
            </a:r>
            <a:r>
              <a:rPr lang="cs-CZ" b="1" dirty="0" smtClean="0"/>
              <a:t> ČR a Evropa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1026" name="obrázek 2" descr="Logolink_horizontal_zakla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52736"/>
            <a:ext cx="57531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0729"/>
          <a:ext cx="7632700" cy="3275188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Hranice státu ČR a Evropa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 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prezentaci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žáci získávají základní znalosti o České republice.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Součástí  této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0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prezentace je </a:t>
                      </a:r>
                      <a:r>
                        <a:rPr kumimoji="0" lang="cs-CZ" sz="1000" b="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pracovní</a:t>
                      </a:r>
                      <a:r>
                        <a:rPr kumimoji="0" lang="cs-CZ" sz="1000" b="0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list.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ZV – LMP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Člověk a příroda – 2. stupeň </a:t>
                      </a:r>
                    </a:p>
                    <a:p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 – určit zeměpisnou polohu a rozlohu České republiky a její sousední státy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Prezentace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Výklad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(Srdce Evropy)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Zástupný symbol pro obsah 3" descr="Obrysov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7401454" cy="464347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928662" y="285749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Západ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14678" y="200024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Sever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357554" y="457200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Jih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572264" y="428625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Východ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(Srdce Evropy)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Obrázek 11" descr="800px-Czech_Rep._-_Bohemia,_Moravia_and_Silesia_III_(en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140968"/>
            <a:ext cx="3854694" cy="2187539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571472" y="1857364"/>
            <a:ext cx="47500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ČR se dělí na Čechy (Bohemia) </a:t>
            </a:r>
          </a:p>
          <a:p>
            <a:r>
              <a:rPr lang="cs-CZ" dirty="0" smtClean="0"/>
              <a:t>,Moravu (</a:t>
            </a:r>
            <a:r>
              <a:rPr lang="cs-CZ" dirty="0" err="1" smtClean="0"/>
              <a:t>Moravia</a:t>
            </a:r>
            <a:r>
              <a:rPr lang="cs-CZ" dirty="0" smtClean="0"/>
              <a:t>) a </a:t>
            </a:r>
            <a:r>
              <a:rPr lang="cs-CZ" dirty="0" err="1" smtClean="0"/>
              <a:t>Slezko</a:t>
            </a:r>
            <a:r>
              <a:rPr lang="cs-CZ" dirty="0" smtClean="0"/>
              <a:t> (</a:t>
            </a: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Silesia</a:t>
            </a:r>
            <a:r>
              <a:rPr lang="cs-CZ" dirty="0" smtClean="0"/>
              <a:t>).</a:t>
            </a:r>
          </a:p>
          <a:p>
            <a:endParaRPr lang="cs-CZ" dirty="0" smtClean="0"/>
          </a:p>
          <a:p>
            <a:r>
              <a:rPr lang="cs-CZ" dirty="0" smtClean="0"/>
              <a:t>ČR je plně obklopena státy v centru</a:t>
            </a:r>
          </a:p>
          <a:p>
            <a:r>
              <a:rPr lang="cs-CZ" dirty="0" smtClean="0"/>
              <a:t>Evropy bez přístupu k moři.</a:t>
            </a:r>
          </a:p>
          <a:p>
            <a:endParaRPr lang="cs-CZ" dirty="0" smtClean="0"/>
          </a:p>
          <a:p>
            <a:r>
              <a:rPr lang="cs-CZ" dirty="0" smtClean="0"/>
              <a:t>ČR je demokratický stát s </a:t>
            </a:r>
          </a:p>
          <a:p>
            <a:r>
              <a:rPr lang="cs-CZ" dirty="0" smtClean="0"/>
              <a:t>hlavním městem „Praha“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43608" y="2357430"/>
            <a:ext cx="63367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dirty="0" smtClean="0"/>
              <a:t>Státní symboly České republiky jsou:</a:t>
            </a:r>
          </a:p>
          <a:p>
            <a:pPr>
              <a:buFont typeface="Arial" pitchFamily="34" charset="0"/>
              <a:buChar char="•"/>
            </a:pPr>
            <a:r>
              <a:rPr lang="cs-CZ" sz="2800" dirty="0" smtClean="0"/>
              <a:t> </a:t>
            </a:r>
            <a:r>
              <a:rPr lang="cs-CZ" sz="2800" dirty="0" smtClean="0">
                <a:hlinkClick r:id="rId3" action="ppaction://hlinkfile" tooltip="Státní znak České republiky"/>
              </a:rPr>
              <a:t>velký a malý státní znak</a:t>
            </a:r>
            <a:endParaRPr lang="cs-CZ" sz="2800" dirty="0" smtClean="0"/>
          </a:p>
          <a:p>
            <a:pPr>
              <a:buFont typeface="Arial" pitchFamily="34" charset="0"/>
              <a:buChar char="•"/>
            </a:pPr>
            <a:r>
              <a:rPr lang="cs-CZ" sz="2800" dirty="0" smtClean="0">
                <a:hlinkClick r:id="rId4" action="ppaction://hlinkfile" tooltip="Československá a česká vlajka"/>
              </a:rPr>
              <a:t>státní vlajka</a:t>
            </a:r>
            <a:endParaRPr lang="cs-CZ" sz="2800" dirty="0" smtClean="0"/>
          </a:p>
          <a:p>
            <a:pPr>
              <a:buFont typeface="Arial" pitchFamily="34" charset="0"/>
              <a:buChar char="•"/>
            </a:pPr>
            <a:r>
              <a:rPr lang="cs-CZ" sz="2800" dirty="0" smtClean="0">
                <a:hlinkClick r:id="rId5" action="ppaction://hlinkfile" tooltip="Vlajka prezidenta České republiky"/>
              </a:rPr>
              <a:t>standarta prezidenta</a:t>
            </a:r>
            <a:endParaRPr lang="cs-CZ" sz="2800" dirty="0" smtClean="0"/>
          </a:p>
          <a:p>
            <a:pPr>
              <a:buFont typeface="Arial" pitchFamily="34" charset="0"/>
              <a:buChar char="•"/>
            </a:pPr>
            <a:r>
              <a:rPr lang="cs-CZ" sz="2800" dirty="0" smtClean="0">
                <a:hlinkClick r:id="rId6" action="ppaction://hlinkfile" tooltip="Státní pečeť České republiky"/>
              </a:rPr>
              <a:t>státní pečeť</a:t>
            </a:r>
            <a:endParaRPr lang="cs-CZ" sz="2800" dirty="0" smtClean="0"/>
          </a:p>
          <a:p>
            <a:pPr>
              <a:buFont typeface="Arial" pitchFamily="34" charset="0"/>
              <a:buChar char="•"/>
            </a:pPr>
            <a:r>
              <a:rPr lang="cs-CZ" sz="2800" dirty="0" smtClean="0">
                <a:hlinkClick r:id="rId7" action="ppaction://hlinkfile" tooltip="Státní barvy České republiky"/>
              </a:rPr>
              <a:t>státní barvy</a:t>
            </a:r>
            <a:endParaRPr lang="cs-CZ" sz="2800" dirty="0" smtClean="0"/>
          </a:p>
          <a:p>
            <a:pPr>
              <a:buFont typeface="Arial" pitchFamily="34" charset="0"/>
              <a:buChar char="•"/>
            </a:pPr>
            <a:r>
              <a:rPr lang="cs-CZ" sz="2800" dirty="0" smtClean="0">
                <a:hlinkClick r:id="rId8" action="ppaction://hlinkfile" tooltip="Česká hymna"/>
              </a:rPr>
              <a:t>státní hymna - </a:t>
            </a:r>
            <a:r>
              <a:rPr lang="cs-CZ" sz="2800" i="1" dirty="0" smtClean="0">
                <a:hlinkClick r:id="rId8" action="ppaction://hlinkfile" tooltip="Česká hymna"/>
              </a:rPr>
              <a:t>Kde domov můj?</a:t>
            </a:r>
            <a:r>
              <a:rPr lang="cs-CZ" sz="2800" dirty="0" smtClean="0"/>
              <a:t>. </a:t>
            </a:r>
            <a:endParaRPr lang="cs-CZ" sz="2800" dirty="0"/>
          </a:p>
        </p:txBody>
      </p:sp>
      <p:sp>
        <p:nvSpPr>
          <p:cNvPr id="5" name="Obdélník 4"/>
          <p:cNvSpPr/>
          <p:nvPr/>
        </p:nvSpPr>
        <p:spPr>
          <a:xfrm>
            <a:off x="1115616" y="980728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cs-CZ" sz="4000" cap="small" dirty="0" smtClean="0">
                <a:solidFill>
                  <a:schemeClr val="tx2"/>
                </a:solidFill>
              </a:rPr>
              <a:t>Česká republika (Symboly)</a:t>
            </a:r>
          </a:p>
        </p:txBody>
      </p:sp>
      <p:sp>
        <p:nvSpPr>
          <p:cNvPr id="4" name="Obdélník 3"/>
          <p:cNvSpPr/>
          <p:nvPr/>
        </p:nvSpPr>
        <p:spPr>
          <a:xfrm>
            <a:off x="785786" y="5857892"/>
            <a:ext cx="76438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cs-CZ" sz="900" i="1" dirty="0" smtClean="0"/>
              <a:t>Autorem materiálu a všech jeho částí, není-li uvedeno jinak, jsou: A. Strádalová, Mgr. D. Nováková.</a:t>
            </a:r>
            <a:endParaRPr lang="cs-CZ" sz="900" dirty="0" smtClean="0"/>
          </a:p>
          <a:p>
            <a:pPr hangingPunct="0"/>
            <a:r>
              <a:rPr lang="cs-CZ" sz="900" i="1" dirty="0" smtClean="0"/>
              <a:t>Vytvořeno dne 10. 9. 2012.</a:t>
            </a:r>
            <a:r>
              <a:rPr lang="en-US" sz="900" dirty="0" smtClean="0"/>
              <a:t> </a:t>
            </a:r>
            <a:r>
              <a:rPr lang="cs-CZ" sz="900" i="1" dirty="0" smtClean="0"/>
              <a:t>Nový začátek (New start) CZ.1.07/1.4.00/21.1409</a:t>
            </a:r>
            <a:endParaRPr lang="cs-CZ" sz="900" dirty="0" smtClean="0"/>
          </a:p>
          <a:p>
            <a:pPr hangingPunct="0"/>
            <a:r>
              <a:rPr lang="cs-CZ" sz="900" i="1" dirty="0" smtClean="0"/>
              <a:t>Tento projekt je spolufinancován Evropským sociálním fondem a státním rozpočtem České republiky.</a:t>
            </a:r>
            <a:endParaRPr lang="cs-CZ" sz="9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10.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(Symboly)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28596" y="5500702"/>
            <a:ext cx="662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Česká hymna: </a:t>
            </a:r>
            <a:r>
              <a:rPr lang="cs-CZ" dirty="0" smtClean="0">
                <a:hlinkClick r:id="rId2"/>
              </a:rPr>
              <a:t>https://www.youtube.com/watch?v=rj5qFrwdrpA</a:t>
            </a:r>
            <a:endParaRPr lang="cs-CZ" dirty="0" smtClean="0"/>
          </a:p>
          <a:p>
            <a:endParaRPr lang="cs-CZ" dirty="0" smtClean="0"/>
          </a:p>
        </p:txBody>
      </p:sp>
      <p:pic>
        <p:nvPicPr>
          <p:cNvPr id="9" name="Obrázek 8" descr="Coat_of_arms_of_the_Czech_Republic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214554"/>
            <a:ext cx="1788912" cy="2143116"/>
          </a:xfrm>
          <a:prstGeom prst="rect">
            <a:avLst/>
          </a:prstGeom>
        </p:spPr>
      </p:pic>
      <p:pic>
        <p:nvPicPr>
          <p:cNvPr id="10" name="Obrázek 9" descr="Czech_crown_jewe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3429000"/>
            <a:ext cx="2714604" cy="2076672"/>
          </a:xfrm>
          <a:prstGeom prst="rect">
            <a:avLst/>
          </a:prstGeom>
        </p:spPr>
      </p:pic>
      <p:pic>
        <p:nvPicPr>
          <p:cNvPr id="11" name="Obrázek 10" descr="Flag_of_the_Czech_Republic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1428736"/>
            <a:ext cx="2702242" cy="180036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3786182" y="214311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Vlajka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357554" y="321468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Státní znak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2714612" y="457200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Korunovační klenoty</a:t>
            </a:r>
            <a:endParaRPr lang="cs-CZ" dirty="0"/>
          </a:p>
        </p:txBody>
      </p:sp>
      <p:sp>
        <p:nvSpPr>
          <p:cNvPr id="18" name="Šipka doprava 17"/>
          <p:cNvSpPr/>
          <p:nvPr/>
        </p:nvSpPr>
        <p:spPr>
          <a:xfrm flipH="1">
            <a:off x="2786050" y="3143248"/>
            <a:ext cx="5000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 doprava 18"/>
          <p:cNvSpPr/>
          <p:nvPr/>
        </p:nvSpPr>
        <p:spPr>
          <a:xfrm>
            <a:off x="4643438" y="207167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ipka doprava 19"/>
          <p:cNvSpPr/>
          <p:nvPr/>
        </p:nvSpPr>
        <p:spPr>
          <a:xfrm>
            <a:off x="5000628" y="4572008"/>
            <a:ext cx="50006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0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Odkazy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00034" y="1643050"/>
            <a:ext cx="78581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Všechny uveřejněné odkazy [cit. </a:t>
            </a:r>
            <a:r>
              <a:rPr lang="cs-CZ" sz="1000" smtClean="0"/>
              <a:t>2012-09-10] </a:t>
            </a:r>
            <a:r>
              <a:rPr lang="cs-CZ" sz="1000" dirty="0" smtClean="0"/>
              <a:t>dostupné pod licencí Public </a:t>
            </a:r>
            <a:r>
              <a:rPr lang="cs-CZ" sz="1000" dirty="0" err="1" smtClean="0"/>
              <a:t>domain</a:t>
            </a:r>
            <a:r>
              <a:rPr lang="cs-CZ" sz="1000" dirty="0" smtClean="0"/>
              <a:t> – na </a:t>
            </a:r>
            <a:r>
              <a:rPr lang="cs-CZ" sz="1000" u="sng" dirty="0" smtClean="0">
                <a:hlinkClick r:id="rId2"/>
              </a:rPr>
              <a:t>www.</a:t>
            </a:r>
            <a:r>
              <a:rPr lang="cs-CZ" sz="1000" u="sng" dirty="0" err="1" smtClean="0">
                <a:hlinkClick r:id="rId2"/>
              </a:rPr>
              <a:t>wikipedia.cz</a:t>
            </a:r>
            <a:r>
              <a:rPr lang="cs-CZ" sz="1000" u="sng" dirty="0" smtClean="0">
                <a:hlinkClick r:id="rId2"/>
              </a:rPr>
              <a:t> </a:t>
            </a:r>
            <a:endParaRPr lang="cs-CZ" sz="1000" u="sng" dirty="0" smtClean="0"/>
          </a:p>
          <a:p>
            <a:endParaRPr lang="cs-CZ" sz="1000" u="sng" dirty="0" smtClean="0"/>
          </a:p>
          <a:p>
            <a:r>
              <a:rPr lang="cs-CZ" sz="1000" dirty="0" smtClean="0"/>
              <a:t>ČR (Obrysová mapa) – Vlastní výroba</a:t>
            </a:r>
          </a:p>
          <a:p>
            <a:r>
              <a:rPr lang="cs-CZ" sz="1000" dirty="0" smtClean="0"/>
              <a:t>ČR (Bohemia </a:t>
            </a:r>
            <a:r>
              <a:rPr lang="cs-CZ" sz="1000" dirty="0" err="1" smtClean="0"/>
              <a:t>Moravia</a:t>
            </a:r>
            <a:r>
              <a:rPr lang="cs-CZ" sz="1000" dirty="0" smtClean="0"/>
              <a:t>) - </a:t>
            </a:r>
            <a:r>
              <a:rPr lang="cs-CZ" sz="1000" dirty="0" smtClean="0">
                <a:hlinkClick r:id="rId3"/>
              </a:rPr>
              <a:t>http://en.wikipedia.org/wiki/File:Czech_Rep._-_Bohemia,_Moravia_and_Silesia_III_(en).png</a:t>
            </a:r>
            <a:endParaRPr lang="cs-CZ" sz="1000" dirty="0" smtClean="0"/>
          </a:p>
          <a:p>
            <a:r>
              <a:rPr lang="cs-CZ" sz="1000" dirty="0" smtClean="0"/>
              <a:t>ČR (Vlajka) - </a:t>
            </a:r>
            <a:r>
              <a:rPr lang="cs-CZ" sz="1000" dirty="0" smtClean="0">
                <a:hlinkClick r:id="rId4"/>
              </a:rPr>
              <a:t>http://en.wikipedia.org/wiki/File:Flag_of_the_Czech_Republic.svg</a:t>
            </a:r>
            <a:endParaRPr lang="cs-CZ" sz="1000" dirty="0" smtClean="0"/>
          </a:p>
          <a:p>
            <a:r>
              <a:rPr lang="cs-CZ" sz="1000" dirty="0" smtClean="0"/>
              <a:t>ČR (Státní symbol) -  </a:t>
            </a:r>
            <a:r>
              <a:rPr lang="cs-CZ" sz="1000" dirty="0" smtClean="0">
                <a:hlinkClick r:id="rId5"/>
              </a:rPr>
              <a:t>http://en.wikipedia.org/wiki/File:Coat_of_arms_of_the_Czech_Republic.svg</a:t>
            </a:r>
            <a:endParaRPr lang="cs-CZ" sz="1000" dirty="0" smtClean="0"/>
          </a:p>
          <a:p>
            <a:r>
              <a:rPr lang="cs-CZ" sz="1000" dirty="0" smtClean="0"/>
              <a:t>ČR (Korunovační Klenoty) -  </a:t>
            </a:r>
            <a:r>
              <a:rPr lang="cs-CZ" sz="1000" dirty="0" smtClean="0">
                <a:hlinkClick r:id="rId6"/>
              </a:rPr>
              <a:t>http://cs.wikipedia.org/wiki/Soubor:Czech_crown_jewels.jpg</a:t>
            </a:r>
            <a:endParaRPr lang="cs-CZ" sz="1000" dirty="0" smtClean="0"/>
          </a:p>
          <a:p>
            <a:endParaRPr lang="cs-CZ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549</TotalTime>
  <Words>607</Words>
  <Application>Microsoft Office PowerPoint</Application>
  <PresentationFormat>Předvádění na obrazovce (4:3)</PresentationFormat>
  <Paragraphs>105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Arkýř</vt:lpstr>
      <vt:lpstr>č. 2 – Hranice státu ČR a Evropa </vt:lpstr>
      <vt:lpstr>Snímek 2</vt:lpstr>
      <vt:lpstr>Snímek 3</vt:lpstr>
      <vt:lpstr>Snímek 4</vt:lpstr>
      <vt:lpstr>Snímek 5</vt:lpstr>
      <vt:lpstr>Snímek 6</vt:lpstr>
      <vt:lpstr>Snímek 7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</dc:title>
  <dc:creator>Drahuše</dc:creator>
  <cp:lastModifiedBy>martina</cp:lastModifiedBy>
  <cp:revision>71</cp:revision>
  <dcterms:created xsi:type="dcterms:W3CDTF">2012-06-18T19:15:51Z</dcterms:created>
  <dcterms:modified xsi:type="dcterms:W3CDTF">2013-06-09T07:36:44Z</dcterms:modified>
</cp:coreProperties>
</file>